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 type="screen4x3"/>
  <p:notesSz cx="6797675" cy="99282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hmEaGtNa62LB1b2Nnmqnwi0Wy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16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2"/>
            <a:ext cx="2946247" cy="49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827" y="2"/>
            <a:ext cx="2946246" cy="49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9429978"/>
            <a:ext cx="2946247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246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7137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7" name="Google Shape;187;p1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246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0270a18d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60270a18d8_0_3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000" cy="44682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360270a18d8_0_3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300" cy="4968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0270a18d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60270a18d8_0_19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000" cy="44682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360270a18d8_0_19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300" cy="4968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6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60270a18d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6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60270a18d8_0_49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000" cy="44682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360270a18d8_0_49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300" cy="4968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7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60270a18d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360270a18d8_0_60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000" cy="44682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60270a18d8_0_60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300" cy="4968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1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3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4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5" name="Google Shape;515;p27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246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60270a18d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60270a18d8_0_71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000" cy="446820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g360270a18d8_0_71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300" cy="496800"/>
          </a:xfrm>
          <a:prstGeom prst="rect">
            <a:avLst/>
          </a:prstGeom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0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1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2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3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79289" y="4715789"/>
            <a:ext cx="5439101" cy="446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:notes"/>
          <p:cNvSpPr txBox="1">
            <a:spLocks noGrp="1"/>
          </p:cNvSpPr>
          <p:nvPr>
            <p:ph type="sldNum" idx="12"/>
          </p:nvPr>
        </p:nvSpPr>
        <p:spPr>
          <a:xfrm>
            <a:off x="3849827" y="9429978"/>
            <a:ext cx="2946246" cy="49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/>
          <p:nvPr/>
        </p:nvSpPr>
        <p:spPr>
          <a:xfrm>
            <a:off x="0" y="0"/>
            <a:ext cx="9144000" cy="155959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D12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5"/>
          <p:cNvSpPr/>
          <p:nvPr/>
        </p:nvSpPr>
        <p:spPr>
          <a:xfrm>
            <a:off x="685800" y="3679825"/>
            <a:ext cx="7620000" cy="685800"/>
          </a:xfrm>
          <a:prstGeom prst="roundRect">
            <a:avLst>
              <a:gd name="adj" fmla="val 3844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D12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56035" y="444376"/>
            <a:ext cx="4551363" cy="92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68" y="3501008"/>
            <a:ext cx="9009182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5"/>
          <p:cNvSpPr txBox="1">
            <a:spLocks noGrp="1"/>
          </p:cNvSpPr>
          <p:nvPr>
            <p:ph type="subTitle" idx="1"/>
          </p:nvPr>
        </p:nvSpPr>
        <p:spPr>
          <a:xfrm>
            <a:off x="843755" y="1772816"/>
            <a:ext cx="730408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ctrTitle"/>
          </p:nvPr>
        </p:nvSpPr>
        <p:spPr>
          <a:xfrm>
            <a:off x="611560" y="2492896"/>
            <a:ext cx="7620000" cy="68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6588125" y="6424613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7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body" idx="1"/>
          </p:nvPr>
        </p:nvSpPr>
        <p:spPr>
          <a:xfrm rot="5400000">
            <a:off x="2030413" y="-365125"/>
            <a:ext cx="5105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3" name="Google Shape;83;p57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7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8"/>
          <p:cNvSpPr txBox="1">
            <a:spLocks noGrp="1"/>
          </p:cNvSpPr>
          <p:nvPr>
            <p:ph type="title"/>
          </p:nvPr>
        </p:nvSpPr>
        <p:spPr>
          <a:xfrm rot="5400000">
            <a:off x="4683125" y="2320925"/>
            <a:ext cx="59499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8"/>
          <p:cNvSpPr txBox="1">
            <a:spLocks noGrp="1"/>
          </p:cNvSpPr>
          <p:nvPr>
            <p:ph type="body" idx="1"/>
          </p:nvPr>
        </p:nvSpPr>
        <p:spPr>
          <a:xfrm rot="5400000">
            <a:off x="492125" y="339725"/>
            <a:ext cx="59499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9" name="Google Shape;89;p58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8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表格" type="tbl">
  <p:cSld name="TAB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9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9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9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9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7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9"/>
          <p:cNvSpPr/>
          <p:nvPr/>
        </p:nvSpPr>
        <p:spPr>
          <a:xfrm>
            <a:off x="153988" y="4724400"/>
            <a:ext cx="8880475" cy="130175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9"/>
          <p:cNvSpPr/>
          <p:nvPr/>
        </p:nvSpPr>
        <p:spPr>
          <a:xfrm>
            <a:off x="685800" y="3679825"/>
            <a:ext cx="7620000" cy="685800"/>
          </a:xfrm>
          <a:prstGeom prst="roundRect">
            <a:avLst>
              <a:gd name="adj" fmla="val 3844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6902" y="4941168"/>
            <a:ext cx="4551362" cy="92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9"/>
          <p:cNvSpPr txBox="1">
            <a:spLocks noGrp="1"/>
          </p:cNvSpPr>
          <p:nvPr>
            <p:ph type="subTitle" idx="1"/>
          </p:nvPr>
        </p:nvSpPr>
        <p:spPr>
          <a:xfrm>
            <a:off x="914400" y="2895600"/>
            <a:ext cx="730408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ctrTitle"/>
          </p:nvPr>
        </p:nvSpPr>
        <p:spPr>
          <a:xfrm>
            <a:off x="762000" y="3682479"/>
            <a:ext cx="7620000" cy="68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dt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ftr" idx="11"/>
          </p:nvPr>
        </p:nvSpPr>
        <p:spPr>
          <a:xfrm>
            <a:off x="3124200" y="6477000"/>
            <a:ext cx="2895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sldNum" idx="12"/>
          </p:nvPr>
        </p:nvSpPr>
        <p:spPr>
          <a:xfrm>
            <a:off x="6588125" y="6424613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6" name="Google Shape;12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260648"/>
            <a:ext cx="8882641" cy="324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1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4038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6" name="Google Shape;136;p41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038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7" name="Google Shape;137;p41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1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1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4" name="Google Shape;144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5" name="Google Shape;145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6" name="Google Shape;146;p42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2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2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3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3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9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49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57" name="Google Shape;157;p4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58" name="Google Shape;158;p44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4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4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4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5" name="Google Shape;165;p45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5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5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6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46"/>
          <p:cNvSpPr txBox="1">
            <a:spLocks noGrp="1"/>
          </p:cNvSpPr>
          <p:nvPr>
            <p:ph type="body" idx="1"/>
          </p:nvPr>
        </p:nvSpPr>
        <p:spPr>
          <a:xfrm rot="5400000">
            <a:off x="2030413" y="-365125"/>
            <a:ext cx="51054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1" name="Google Shape;171;p46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6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6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7"/>
          <p:cNvSpPr txBox="1">
            <a:spLocks noGrp="1"/>
          </p:cNvSpPr>
          <p:nvPr>
            <p:ph type="title"/>
          </p:nvPr>
        </p:nvSpPr>
        <p:spPr>
          <a:xfrm rot="5400000">
            <a:off x="4683125" y="2320925"/>
            <a:ext cx="59499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7"/>
          <p:cNvSpPr txBox="1">
            <a:spLocks noGrp="1"/>
          </p:cNvSpPr>
          <p:nvPr>
            <p:ph type="body" idx="1"/>
          </p:nvPr>
        </p:nvSpPr>
        <p:spPr>
          <a:xfrm rot="5400000">
            <a:off x="492125" y="339725"/>
            <a:ext cx="59499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7" name="Google Shape;177;p47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7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7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表格" type="tbl">
  <p:cSld name="TABL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8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8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8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8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4038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038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1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2" name="Google Shape;52;p5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4" name="Google Shape;54;p52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2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2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3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3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3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3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4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4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9" name="Google Shape;69;p5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55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5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5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5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/>
          <p:nvPr/>
        </p:nvSpPr>
        <p:spPr>
          <a:xfrm>
            <a:off x="0" y="641350"/>
            <a:ext cx="9144000" cy="920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226694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D12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4"/>
          <p:cNvSpPr/>
          <p:nvPr/>
        </p:nvSpPr>
        <p:spPr>
          <a:xfrm>
            <a:off x="1588" y="766763"/>
            <a:ext cx="9142412" cy="136683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D12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4"/>
          <p:cNvSpPr/>
          <p:nvPr/>
        </p:nvSpPr>
        <p:spPr>
          <a:xfrm>
            <a:off x="609600" y="344488"/>
            <a:ext cx="7366000" cy="644525"/>
          </a:xfrm>
          <a:prstGeom prst="roundRect">
            <a:avLst>
              <a:gd name="adj" fmla="val 41870"/>
            </a:avLst>
          </a:prstGeom>
          <a:gradFill>
            <a:gsLst>
              <a:gs pos="0">
                <a:srgbClr val="093472"/>
              </a:gs>
              <a:gs pos="100000">
                <a:schemeClr val="dk2"/>
              </a:gs>
            </a:gsLst>
            <a:lin ang="0" scaled="0"/>
          </a:gra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D12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4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4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4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D12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" name="Google Shape;18;p3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88125" y="6381750"/>
            <a:ext cx="1584325" cy="3222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6"/>
          <p:cNvSpPr/>
          <p:nvPr/>
        </p:nvSpPr>
        <p:spPr>
          <a:xfrm>
            <a:off x="0" y="641350"/>
            <a:ext cx="9144000" cy="9207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226694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6"/>
          <p:cNvSpPr/>
          <p:nvPr/>
        </p:nvSpPr>
        <p:spPr>
          <a:xfrm>
            <a:off x="1588" y="766763"/>
            <a:ext cx="9142412" cy="136683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rgbClr val="FFFF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6"/>
          <p:cNvSpPr/>
          <p:nvPr/>
        </p:nvSpPr>
        <p:spPr>
          <a:xfrm>
            <a:off x="609600" y="344488"/>
            <a:ext cx="7366000" cy="644525"/>
          </a:xfrm>
          <a:prstGeom prst="roundRect">
            <a:avLst>
              <a:gd name="adj" fmla="val 41870"/>
            </a:avLst>
          </a:prstGeom>
          <a:gradFill>
            <a:gsLst>
              <a:gs pos="0">
                <a:srgbClr val="093472"/>
              </a:gs>
              <a:gs pos="100000">
                <a:schemeClr val="dk2"/>
              </a:gs>
            </a:gsLst>
            <a:lin ang="0" scaled="0"/>
          </a:gra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6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dt" idx="10"/>
          </p:nvPr>
        </p:nvSpPr>
        <p:spPr>
          <a:xfrm>
            <a:off x="468313" y="6421438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ftr" idx="11"/>
          </p:nvPr>
        </p:nvSpPr>
        <p:spPr>
          <a:xfrm>
            <a:off x="3124200" y="6400800"/>
            <a:ext cx="2895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36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6" name="Google Shape;106;p3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88125" y="6381750"/>
            <a:ext cx="1584325" cy="3222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>
            <a:spLocks noGrp="1"/>
          </p:cNvSpPr>
          <p:nvPr>
            <p:ph type="subTitle" idx="1"/>
          </p:nvPr>
        </p:nvSpPr>
        <p:spPr>
          <a:xfrm>
            <a:off x="5364088" y="5949280"/>
            <a:ext cx="2916952" cy="90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457200" lvl="1" indent="0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dirty="0" err="1">
                <a:latin typeface="DFKai-SB"/>
                <a:ea typeface="DFKai-SB"/>
                <a:cs typeface="DFKai-SB"/>
                <a:sym typeface="DFKai-SB"/>
              </a:rPr>
              <a:t>報告人:陳添旺執行董事</a:t>
            </a:r>
            <a:endParaRPr dirty="0">
              <a:latin typeface="DFKai-SB"/>
              <a:ea typeface="DFKai-SB"/>
              <a:cs typeface="DFKai-SB"/>
              <a:sym typeface="DFKai-SB"/>
            </a:endParaRPr>
          </a:p>
          <a:p>
            <a:pPr marL="457200" lvl="1" indent="0" rtl="0">
              <a:spcBef>
                <a:spcPts val="266"/>
              </a:spcBef>
              <a:spcAft>
                <a:spcPts val="0"/>
              </a:spcAft>
              <a:buSzPct val="100000"/>
              <a:buNone/>
            </a:pPr>
            <a:r>
              <a:rPr lang="en-US" dirty="0">
                <a:latin typeface="DFKai-SB"/>
                <a:ea typeface="DFKai-SB"/>
                <a:cs typeface="DFKai-SB"/>
                <a:sym typeface="DFKai-SB"/>
              </a:rPr>
              <a:t>日期:114年7月5日</a:t>
            </a:r>
            <a:endParaRPr dirty="0">
              <a:latin typeface="DFKai-SB"/>
              <a:ea typeface="DFKai-SB"/>
              <a:cs typeface="DFKai-SB"/>
              <a:sym typeface="DFKai-SB"/>
            </a:endParaRPr>
          </a:p>
          <a:p>
            <a:pPr marL="0" lvl="1" indent="0" rtl="0">
              <a:spcBef>
                <a:spcPts val="266"/>
              </a:spcBef>
              <a:spcAft>
                <a:spcPts val="0"/>
              </a:spcAft>
              <a:buSzPct val="100000"/>
              <a:buNone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       Presenter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: Chen Tian Wang</a:t>
            </a:r>
            <a:endParaRPr dirty="0"/>
          </a:p>
          <a:p>
            <a:pPr marL="0" lvl="1" indent="0" rtl="0">
              <a:spcBef>
                <a:spcPts val="266"/>
              </a:spcBef>
              <a:spcAft>
                <a:spcPts val="0"/>
              </a:spcAft>
              <a:buSzPct val="100000"/>
              <a:buNone/>
            </a:pPr>
            <a:r>
              <a:rPr lang="en-US" sz="28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         Date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July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5</a:t>
            </a:r>
            <a:r>
              <a:rPr lang="en-US" sz="2800" baseline="30000" dirty="0"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2800" dirty="0">
                <a:latin typeface="Times New Roman"/>
                <a:ea typeface="Times New Roman"/>
                <a:cs typeface="Times New Roman"/>
                <a:sym typeface="Times New Roman"/>
              </a:rPr>
              <a:t> , 2024. </a:t>
            </a:r>
            <a:endParaRPr sz="2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1" indent="0" algn="l" rtl="0">
              <a:spcBef>
                <a:spcPts val="266"/>
              </a:spcBef>
              <a:spcAft>
                <a:spcPts val="0"/>
              </a:spcAft>
              <a:buSzPct val="100000"/>
              <a:buNone/>
            </a:pPr>
            <a:endParaRPr dirty="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1" name="Google Shape;191;p1"/>
          <p:cNvSpPr txBox="1">
            <a:spLocks noGrp="1"/>
          </p:cNvSpPr>
          <p:nvPr>
            <p:ph type="ctrTitle"/>
          </p:nvPr>
        </p:nvSpPr>
        <p:spPr>
          <a:xfrm>
            <a:off x="359532" y="1592796"/>
            <a:ext cx="8424936" cy="162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DFKai-SB"/>
                <a:ea typeface="DFKai-SB"/>
                <a:cs typeface="DFKai-SB"/>
                <a:sym typeface="DFKai-SB"/>
              </a:rPr>
              <a:t>2026海外僑生產學攜手合作僑生專班招生</a:t>
            </a:r>
            <a:br>
              <a:rPr lang="en-US" sz="28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2026 Overseas Chinese Students </a:t>
            </a:r>
            <a:b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Industry-Academic Collaboration </a:t>
            </a:r>
            <a:b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Admission Brochure</a:t>
            </a:r>
            <a:endParaRPr sz="28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92" name="Google Shape;192;p1"/>
          <p:cNvSpPr txBox="1">
            <a:spLocks noGrp="1"/>
          </p:cNvSpPr>
          <p:nvPr>
            <p:ph type="sldNum" idx="12"/>
          </p:nvPr>
        </p:nvSpPr>
        <p:spPr>
          <a:xfrm>
            <a:off x="6469563" y="6424613"/>
            <a:ext cx="2252162" cy="244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"/>
          <p:cNvSpPr txBox="1"/>
          <p:nvPr/>
        </p:nvSpPr>
        <p:spPr>
          <a:xfrm>
            <a:off x="6469563" y="620688"/>
            <a:ext cx="2160240" cy="6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5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 sz="2400"/>
          </a:p>
        </p:txBody>
      </p:sp>
      <p:sp>
        <p:nvSpPr>
          <p:cNvPr id="272" name="Google Shape;272;p15"/>
          <p:cNvSpPr txBox="1">
            <a:spLocks noGrp="1"/>
          </p:cNvSpPr>
          <p:nvPr>
            <p:ph type="body" idx="1"/>
          </p:nvPr>
        </p:nvSpPr>
        <p:spPr>
          <a:xfrm>
            <a:off x="367719" y="1106700"/>
            <a:ext cx="8086353" cy="558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一、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烘焙食品科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Dept. of Baking and Food Science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1.裕珍馨食品股份有限公司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YU JAN SHIN Foods Company Limited.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2.太御食品股份有限公司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   TAI-YU Foods Company Limited.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3.義美食品股份有限公司</a:t>
            </a:r>
            <a:endParaRPr sz="2200" dirty="0"/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   I-Mei Foods Corporation Limited.</a:t>
            </a:r>
            <a:endParaRPr sz="2200" dirty="0"/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4.台灣伊莎貝爾食品股份有限公司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    ISABELLE (TAIWAN) Foods Company Limited.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73" name="Google Shape;273;p15" descr="G:\我的雲端硬碟\02_秘書\29_僑生專班\建教廠商照片\裕珍馨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6296" y="1637211"/>
            <a:ext cx="2634667" cy="150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5" descr="G:\我的雲端硬碟\02_秘書\29_僑生專班\建教廠商照片\太御食品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5633" y="3291840"/>
            <a:ext cx="2458391" cy="129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5770" y="5049724"/>
            <a:ext cx="2799726" cy="13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3627" y="5049724"/>
            <a:ext cx="2946025" cy="132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0270a18d8_0_3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/>
          </a:p>
        </p:txBody>
      </p:sp>
      <p:sp>
        <p:nvSpPr>
          <p:cNvPr id="283" name="Google Shape;283;g360270a18d8_0_3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DFKai-SB"/>
                <a:ea typeface="DFKai-SB"/>
                <a:cs typeface="DFKai-SB"/>
                <a:sym typeface="DFKai-SB"/>
              </a:rPr>
              <a:t>二、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餐飲管理科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Dept. of Food and Beverage Management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latin typeface="DFKai-SB"/>
                <a:ea typeface="DFKai-SB"/>
                <a:cs typeface="DFKai-SB"/>
                <a:sym typeface="DFKai-SB"/>
              </a:rPr>
              <a:t>    1.</a:t>
            </a: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長榮桂冠酒店</a:t>
            </a:r>
            <a:endParaRPr sz="2000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Evergreen International Hotel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2.福容大飯店</a:t>
            </a:r>
            <a:endParaRPr sz="2000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000" dirty="0" err="1">
                <a:solidFill>
                  <a:srgbClr val="001D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Fullon</a:t>
            </a:r>
            <a:r>
              <a:rPr lang="en-US" sz="2000" dirty="0">
                <a:solidFill>
                  <a:srgbClr val="001D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Hotels &amp; Resorts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3.台中港酒店</a:t>
            </a:r>
            <a:endParaRPr sz="2000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000" dirty="0">
                <a:solidFill>
                  <a:srgbClr val="001D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Taichung Harbor Hotel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4.新天地餐飲公司</a:t>
            </a:r>
            <a:endParaRPr sz="2000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000" dirty="0">
                <a:solidFill>
                  <a:srgbClr val="001D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Palace International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Corporation Limited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2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5.台中日光溫泉會館</a:t>
            </a:r>
            <a:endParaRPr sz="20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 dirty="0"/>
              <a:t>      </a:t>
            </a:r>
            <a:r>
              <a:rPr lang="en-US" sz="2000" dirty="0" smtClean="0"/>
              <a:t>     </a:t>
            </a:r>
            <a:r>
              <a:rPr lang="en-US" sz="2000" dirty="0" smtClean="0">
                <a:solidFill>
                  <a:srgbClr val="001D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Sun </a:t>
            </a:r>
            <a:r>
              <a:rPr lang="en-US" sz="2000" dirty="0">
                <a:solidFill>
                  <a:srgbClr val="001D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Hot Spring &amp; Resort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g360270a18d8_0_3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85" name="Google Shape;285;g360270a18d8_0_3" title="Evergree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6208" y="2971283"/>
            <a:ext cx="2265049" cy="151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60270a18d8_0_3" title="Taichung Habo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1492" y="2971284"/>
            <a:ext cx="2243282" cy="151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360270a18d8_0_3" title="日光溫泉-1-2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6208" y="4917579"/>
            <a:ext cx="2265050" cy="16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96" y="1367430"/>
            <a:ext cx="2243281" cy="13937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493" y="4682449"/>
            <a:ext cx="2243281" cy="1596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0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95" name="Google Shape;295;p10"/>
          <p:cNvSpPr txBox="1">
            <a:spLocks noGrp="1"/>
          </p:cNvSpPr>
          <p:nvPr>
            <p:ph type="body" idx="1"/>
          </p:nvPr>
        </p:nvSpPr>
        <p:spPr>
          <a:xfrm>
            <a:off x="647244" y="1124744"/>
            <a:ext cx="7560840" cy="532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三、</a:t>
            </a:r>
            <a:r>
              <a:rPr lang="en-US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資訊科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Dept. of Computer Science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1.宏全國際股份有限公司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    Taiwan HON CHUAN Group Company Limited.</a:t>
            </a:r>
            <a:endParaRPr sz="22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endParaRPr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sz="2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 2.鴻佰科技股份有限公司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/>
              <a:t>             </a:t>
            </a:r>
            <a:r>
              <a:rPr lang="en-US" sz="2200" dirty="0" err="1">
                <a:latin typeface="Times New Roman"/>
                <a:ea typeface="Times New Roman"/>
                <a:cs typeface="Times New Roman"/>
                <a:sym typeface="Times New Roman"/>
              </a:rPr>
              <a:t>Ingrasys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Technology Incorporated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96" name="Google Shape;296;p10" descr="G:\我的雲端硬碟\02_秘書\29_僑生專班\建教廠商照片\宏全國際\CA239F38-0CA3-401B-B5DB-468ED16CB7F5_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074" y="2372666"/>
            <a:ext cx="288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 descr="G:\我的雲端硬碟\02_秘書\29_僑生專班\建教廠商照片\宏全國際\791E7793-FA88-44C2-8E39-CB2B720471EF_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6263" y="2372666"/>
            <a:ext cx="288000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3074" y="4742814"/>
            <a:ext cx="2979407" cy="156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87211" y="4724950"/>
            <a:ext cx="2952328" cy="1580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1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06" name="Google Shape;306;p11"/>
          <p:cNvSpPr txBox="1">
            <a:spLocks noGrp="1"/>
          </p:cNvSpPr>
          <p:nvPr>
            <p:ph type="body" idx="1"/>
          </p:nvPr>
        </p:nvSpPr>
        <p:spPr>
          <a:xfrm>
            <a:off x="844914" y="1020247"/>
            <a:ext cx="7560900" cy="55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三、資訊科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Dept. of Computer Science: 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3.同泰電子科技股份有限公司</a:t>
            </a:r>
            <a:endParaRPr sz="2200" dirty="0"/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  <a:r>
              <a:rPr lang="en-US" sz="2200" dirty="0" err="1">
                <a:latin typeface="Times New Roman"/>
                <a:ea typeface="Times New Roman"/>
                <a:cs typeface="Times New Roman"/>
                <a:sym typeface="Times New Roman"/>
              </a:rPr>
              <a:t>Uniflex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Technology Incorporated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DFKai-SB"/>
                <a:ea typeface="DFKai-SB"/>
                <a:cs typeface="DFKai-SB"/>
                <a:sym typeface="DFKai-SB"/>
              </a:rPr>
              <a:t>     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4.望隼科技股份有限公司</a:t>
            </a:r>
            <a:endParaRPr sz="2200" dirty="0"/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/>
              <a:t>        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-US" sz="220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Vizionfocus</a:t>
            </a:r>
            <a:r>
              <a:rPr lang="en-US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Corporation Limited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r>
              <a:rPr lang="en-US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endParaRPr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07" name="Google Shape;30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8175" y="4701060"/>
            <a:ext cx="2990664" cy="172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1772" y="4701059"/>
            <a:ext cx="2952327" cy="172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8175" y="2095051"/>
            <a:ext cx="2879805" cy="17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4047" y="2104086"/>
            <a:ext cx="2867778" cy="1776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60270a18d8_0_19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/>
          </a:p>
        </p:txBody>
      </p:sp>
      <p:sp>
        <p:nvSpPr>
          <p:cNvPr id="317" name="Google Shape;317;g360270a18d8_0_19"/>
          <p:cNvSpPr txBox="1">
            <a:spLocks noGrp="1"/>
          </p:cNvSpPr>
          <p:nvPr>
            <p:ph type="body" idx="1"/>
          </p:nvPr>
        </p:nvSpPr>
        <p:spPr>
          <a:xfrm>
            <a:off x="457200" y="1014225"/>
            <a:ext cx="8229600" cy="51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三、資訊科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Dept. of Computer Science: 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5.</a:t>
            </a:r>
            <a:r>
              <a:rPr lang="en-US" sz="22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鼎元光電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股份有限公司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Tyntek</a:t>
            </a:r>
            <a:r>
              <a:rPr lang="en-US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Electronic Corporation Limited</a:t>
            </a:r>
            <a:endParaRPr sz="2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6.</a:t>
            </a:r>
            <a:r>
              <a:rPr lang="en-US" sz="22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維熹科技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股份有限公司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Well Shin Technology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Corporation Limited</a:t>
            </a:r>
            <a:r>
              <a:rPr lang="en-US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g360270a18d8_0_19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19" name="Google Shape;319;g360270a18d8_0_19" title="鼎元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735" y="2116183"/>
            <a:ext cx="2962757" cy="156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60270a18d8_0_19" title="鼎元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9790" y="2116183"/>
            <a:ext cx="2946574" cy="156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60270a18d8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154" y="4511040"/>
            <a:ext cx="2945338" cy="172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360270a18d8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790" y="4481097"/>
            <a:ext cx="2946574" cy="175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2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 sz="2400"/>
          </a:p>
        </p:txBody>
      </p:sp>
      <p:sp>
        <p:nvSpPr>
          <p:cNvPr id="328" name="Google Shape;328;p12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四、機械科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Dept. of Mechanical Engineering: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       </a:t>
            </a:r>
            <a:r>
              <a:rPr lang="en-US" sz="1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1.巨大機械股份有限公司</a:t>
            </a:r>
            <a:endParaRPr sz="1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Giant Manufacturing  Corporation Limited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       </a:t>
            </a:r>
            <a:endParaRPr sz="18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    2.源豐精密科技股份有限公司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     Yuan Fong Industrial Corporation Limited</a:t>
            </a:r>
            <a:endParaRPr sz="1800"/>
          </a:p>
        </p:txBody>
      </p:sp>
      <p:sp>
        <p:nvSpPr>
          <p:cNvPr id="329" name="Google Shape;329;p12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330" name="Google Shape;33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413" y="4888085"/>
            <a:ext cx="3023320" cy="149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7659" y="4890672"/>
            <a:ext cx="2880320" cy="1491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2" title="giant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5425" y="2339848"/>
            <a:ext cx="3023299" cy="170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2" title="giant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7650" y="2339850"/>
            <a:ext cx="2812800" cy="170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 sz="2400"/>
          </a:p>
        </p:txBody>
      </p:sp>
      <p:sp>
        <p:nvSpPr>
          <p:cNvPr id="339" name="Google Shape;339;p13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四、機械科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Dept. of Mechanical Engineering:</a:t>
            </a:r>
            <a:endParaRPr sz="2200" dirty="0"/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3.</a:t>
            </a:r>
            <a:r>
              <a:rPr lang="en-US" sz="22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鋐光實業股份有限公司</a:t>
            </a:r>
            <a:endParaRPr sz="2200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VP Components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Corporation Limited</a:t>
            </a:r>
            <a:endParaRPr sz="2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4.明昌國際工業股份公司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r>
              <a:rPr lang="en-US" sz="2200" dirty="0" err="1">
                <a:latin typeface="Times New Roman"/>
                <a:ea typeface="Times New Roman"/>
                <a:cs typeface="Times New Roman"/>
                <a:sym typeface="Times New Roman"/>
              </a:rPr>
              <a:t>Machan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International Corporation Limited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/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ts val="22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/>
          </a:p>
        </p:txBody>
      </p:sp>
      <p:sp>
        <p:nvSpPr>
          <p:cNvPr id="340" name="Google Shape;340;p13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341" name="Google Shape;34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576" y="4535752"/>
            <a:ext cx="3023325" cy="17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3755" y="4535752"/>
            <a:ext cx="3023326" cy="17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6577" y="2206835"/>
            <a:ext cx="3023325" cy="15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3755" y="2206835"/>
            <a:ext cx="3023325" cy="15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致用高中建教合作配合廠商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Industry-Education Collaboration Partners</a:t>
            </a:r>
            <a:endParaRPr sz="2400"/>
          </a:p>
        </p:txBody>
      </p:sp>
      <p:sp>
        <p:nvSpPr>
          <p:cNvPr id="350" name="Google Shape;350;p14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51" name="Google Shape;351;p14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四、機械科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Dept. of Mechanical Engineering: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5.</a:t>
            </a:r>
            <a:r>
              <a:rPr lang="en-US" sz="22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銳泰精密工具股份有限公司</a:t>
            </a:r>
            <a:endParaRPr sz="2200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22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  </a:t>
            </a:r>
            <a:r>
              <a:rPr lang="en-US" sz="2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RE-DAI Precision Tools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Corporation Limited</a:t>
            </a:r>
            <a:endParaRPr sz="2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 dirty="0"/>
          </a:p>
        </p:txBody>
      </p:sp>
      <p:pic>
        <p:nvPicPr>
          <p:cNvPr id="352" name="Google Shape;35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475" y="2923978"/>
            <a:ext cx="3515774" cy="213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8600" y="2923988"/>
            <a:ext cx="3188200" cy="21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6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致用高中僑生專班招生簡章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Mode</a:t>
            </a:r>
            <a:endParaRPr sz="2400"/>
          </a:p>
        </p:txBody>
      </p:sp>
      <p:sp>
        <p:nvSpPr>
          <p:cNvPr id="360" name="Google Shape;360;p16"/>
          <p:cNvSpPr txBox="1">
            <a:spLocks noGrp="1"/>
          </p:cNvSpPr>
          <p:nvPr>
            <p:ph type="body" idx="1"/>
          </p:nvPr>
        </p:nvSpPr>
        <p:spPr>
          <a:xfrm>
            <a:off x="467544" y="980728"/>
            <a:ext cx="8568952" cy="5688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700"/>
              <a:buChar char="❖"/>
            </a:pPr>
            <a:r>
              <a:rPr lang="en-US" sz="2700">
                <a:latin typeface="DFKai-SB"/>
                <a:ea typeface="DFKai-SB"/>
                <a:cs typeface="DFKai-SB"/>
                <a:sym typeface="DFKai-SB"/>
              </a:rPr>
              <a:t>產學攜手合作僑生專班銜接升讀科技大學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540"/>
              </a:spcBef>
              <a:spcAft>
                <a:spcPts val="0"/>
              </a:spcAft>
              <a:buSzPts val="2700"/>
              <a:buNone/>
            </a:pPr>
            <a:r>
              <a:rPr lang="en-US" sz="2700">
                <a:latin typeface="Times New Roman"/>
                <a:ea typeface="Times New Roman"/>
                <a:cs typeface="Times New Roman"/>
                <a:sym typeface="Times New Roman"/>
              </a:rPr>
              <a:t>    Upon graduating from vocational high school, students can continue their education at universities.  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DFKai-SB"/>
                <a:ea typeface="DFKai-SB"/>
                <a:cs typeface="DFKai-SB"/>
                <a:sym typeface="DFKai-SB"/>
              </a:rPr>
              <a:t>  ▲</a:t>
            </a:r>
            <a:r>
              <a:rPr lang="en-US" sz="20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烘焙食品科</a:t>
            </a:r>
            <a:r>
              <a:rPr lang="en-US" sz="2000">
                <a:latin typeface="DFKai-SB"/>
                <a:ea typeface="DFKai-SB"/>
                <a:cs typeface="DFKai-SB"/>
                <a:sym typeface="DFKai-SB"/>
              </a:rPr>
              <a:t>直升</a:t>
            </a:r>
            <a:r>
              <a:rPr lang="en-US" sz="2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弘光科技大學(食品科技系)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Dept. of Baking and Food Science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      - HungKuang University.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       (Dept. of Food Science and Technology)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6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pic>
        <p:nvPicPr>
          <p:cNvPr id="361" name="Google Shape;36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3999791"/>
            <a:ext cx="3600400" cy="215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0710" y="4041259"/>
            <a:ext cx="3159681" cy="2070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60270a18d8_0_49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致用高中僑生專班招生簡章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Operational Mode</a:t>
            </a:r>
            <a:endParaRPr/>
          </a:p>
        </p:txBody>
      </p:sp>
      <p:sp>
        <p:nvSpPr>
          <p:cNvPr id="369" name="Google Shape;369;g360270a18d8_0_49"/>
          <p:cNvSpPr txBox="1">
            <a:spLocks noGrp="1"/>
          </p:cNvSpPr>
          <p:nvPr>
            <p:ph type="body" idx="1"/>
          </p:nvPr>
        </p:nvSpPr>
        <p:spPr>
          <a:xfrm>
            <a:off x="457188" y="1120775"/>
            <a:ext cx="8229600" cy="510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700"/>
              <a:buChar char="❖"/>
            </a:pPr>
            <a:r>
              <a:rPr lang="en-US" sz="2700">
                <a:latin typeface="DFKai-SB"/>
                <a:ea typeface="DFKai-SB"/>
                <a:cs typeface="DFKai-SB"/>
                <a:sym typeface="DFKai-SB"/>
              </a:rPr>
              <a:t>產學攜手合作僑生專班銜接升讀科技大學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>
                <a:latin typeface="Times New Roman"/>
                <a:ea typeface="Times New Roman"/>
                <a:cs typeface="Times New Roman"/>
                <a:sym typeface="Times New Roman"/>
              </a:rPr>
              <a:t>    Upon graduating from vocational high school, students can continue their education at universities.  </a:t>
            </a:r>
            <a:endParaRPr sz="27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DFKai-SB"/>
                <a:ea typeface="DFKai-SB"/>
                <a:cs typeface="DFKai-SB"/>
                <a:sym typeface="DFKai-SB"/>
              </a:rPr>
              <a:t>  ▲</a:t>
            </a:r>
            <a:r>
              <a:rPr lang="en-US" sz="20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餐飲管理科</a:t>
            </a:r>
            <a:r>
              <a:rPr lang="en-US" sz="2000">
                <a:latin typeface="DFKai-SB"/>
                <a:ea typeface="DFKai-SB"/>
                <a:cs typeface="DFKai-SB"/>
                <a:sym typeface="DFKai-SB"/>
              </a:rPr>
              <a:t>直升</a:t>
            </a:r>
            <a:r>
              <a:rPr lang="en-US" sz="2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元培科技大學(餐飲管理系)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2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Dept. of Food and Beverage Management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      - YuanPei University of Medical Technology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(Dept. of Food and Beverage Management)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0" name="Google Shape;370;g360270a18d8_0_49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371" name="Google Shape;371;g360270a18d8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3963655"/>
            <a:ext cx="3892000" cy="2262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360270a18d8_0_49" title="mczh-tw1024x768_large24643_53067461264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400" y="3963650"/>
            <a:ext cx="3563049" cy="226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 txBox="1">
            <a:spLocks noGrp="1"/>
          </p:cNvSpPr>
          <p:nvPr>
            <p:ph type="title" idx="4294967295"/>
          </p:nvPr>
        </p:nvSpPr>
        <p:spPr>
          <a:xfrm>
            <a:off x="827584" y="32534"/>
            <a:ext cx="7010400" cy="1216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致用高中位置 &amp; 起源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Location &amp; Origin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00" name="Google Shape;200;p2"/>
          <p:cNvSpPr txBox="1"/>
          <p:nvPr/>
        </p:nvSpPr>
        <p:spPr>
          <a:xfrm>
            <a:off x="206489" y="1228081"/>
            <a:ext cx="8374385" cy="520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學校位置：</a:t>
            </a: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Location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位於台灣西部—台中市</a:t>
            </a:r>
            <a:endParaRPr sz="20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Taichung City, the western part of Taiwan.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校址：</a:t>
            </a: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Address:</a:t>
            </a:r>
            <a:endParaRPr sz="20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臺中市大甲區中山里</a:t>
            </a:r>
            <a:endParaRPr sz="20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甲東路５１２號</a:t>
            </a:r>
            <a:endParaRPr sz="20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No.512,Jiadong Rd.,Dajia  Dist., 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Taichung City 437001, Taiwan (R.O.C.)</a:t>
            </a:r>
            <a:endParaRPr/>
          </a:p>
          <a:p>
            <a:pPr marL="342900" marR="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學校起源：</a:t>
            </a: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Origin</a:t>
            </a:r>
            <a:endParaRPr sz="20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創立於1963年</a:t>
            </a:r>
            <a:endParaRPr sz="20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Founded in 1963.</a:t>
            </a:r>
            <a:endParaRPr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088" y="1228081"/>
            <a:ext cx="3597473" cy="507896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"/>
          <p:cNvSpPr/>
          <p:nvPr/>
        </p:nvSpPr>
        <p:spPr>
          <a:xfrm>
            <a:off x="6797341" y="2695101"/>
            <a:ext cx="1079500" cy="431800"/>
          </a:xfrm>
          <a:prstGeom prst="ellipse">
            <a:avLst/>
          </a:prstGeom>
          <a:noFill/>
          <a:ln w="508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3366" y="2137002"/>
            <a:ext cx="593725" cy="5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7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致用高中僑生專班招生簡章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Mode</a:t>
            </a:r>
            <a:endParaRPr sz="2400"/>
          </a:p>
        </p:txBody>
      </p:sp>
      <p:sp>
        <p:nvSpPr>
          <p:cNvPr id="378" name="Google Shape;378;p17"/>
          <p:cNvSpPr txBox="1">
            <a:spLocks noGrp="1"/>
          </p:cNvSpPr>
          <p:nvPr>
            <p:ph type="body" idx="1"/>
          </p:nvPr>
        </p:nvSpPr>
        <p:spPr>
          <a:xfrm>
            <a:off x="474355" y="1052736"/>
            <a:ext cx="8418125" cy="54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產學攜手合作僑生專班銜接升讀科技大學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Upon graduating from vocational high school, students can continue their education at universities.  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 ▲</a:t>
            </a:r>
            <a:r>
              <a:rPr lang="en-US" sz="18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資訊科</a:t>
            </a: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直升</a:t>
            </a:r>
            <a:r>
              <a:rPr lang="en-US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弘光科大(智慧科技應用系)、明新科大(電機工程系)。</a:t>
            </a:r>
            <a:endParaRPr sz="18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Dept. of Computer Science</a:t>
            </a:r>
            <a:endParaRPr sz="18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   - HungKuang University.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     (Dept. of Intelligent Technology and Application)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   - MingHsin University of Science and Technology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     (Dept. of Electrical Engineering)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9" name="Google Shape;379;p17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80" name="Google Shape;38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00" y="4398649"/>
            <a:ext cx="4010499" cy="184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300" y="4398650"/>
            <a:ext cx="3730600" cy="184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8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致用高中僑生專班招生簡章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Mode</a:t>
            </a:r>
            <a:endParaRPr sz="2400"/>
          </a:p>
        </p:txBody>
      </p:sp>
      <p:sp>
        <p:nvSpPr>
          <p:cNvPr id="387" name="Google Shape;387;p18"/>
          <p:cNvSpPr txBox="1">
            <a:spLocks noGrp="1"/>
          </p:cNvSpPr>
          <p:nvPr>
            <p:ph type="body" idx="1"/>
          </p:nvPr>
        </p:nvSpPr>
        <p:spPr>
          <a:xfrm>
            <a:off x="395536" y="1196752"/>
            <a:ext cx="864096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00"/>
              <a:buChar char="❖"/>
            </a:pPr>
            <a:r>
              <a:rPr lang="en-US" sz="2200">
                <a:latin typeface="DFKai-SB"/>
                <a:ea typeface="DFKai-SB"/>
                <a:cs typeface="DFKai-SB"/>
                <a:sym typeface="DFKai-SB"/>
              </a:rPr>
              <a:t>產學攜手合作僑生專班銜接升讀科技大學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    Upon graduating from vocational high school, students can continue their education at universities.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  ▲</a:t>
            </a:r>
            <a:r>
              <a:rPr lang="en-US" sz="180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機械科</a:t>
            </a: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直升</a:t>
            </a:r>
            <a:r>
              <a:rPr lang="en-US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僑光科技大學(機械與電腦輔助工程系)、</a:t>
            </a:r>
            <a:endParaRPr sz="18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              修平科大(機械工程系)</a:t>
            </a: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18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Dept. of Mechanical Engineering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       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1800"/>
              <a:t>Overseas Chinese University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          (Department of Mechanical and Computer-Aided Engineering)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        </a:t>
            </a: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sz="1800"/>
              <a:t>HsiuPing University of Science and Technology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          (Department of Mechanical Engineering)</a:t>
            </a:r>
            <a:endParaRPr sz="18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sz="20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388" name="Google Shape;388;p18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389" name="Google Shape;38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4710743"/>
            <a:ext cx="3528392" cy="16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8025" y="4710743"/>
            <a:ext cx="3312368" cy="161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0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0"/>
          <p:cNvSpPr txBox="1">
            <a:spLocks noGrp="1"/>
          </p:cNvSpPr>
          <p:nvPr>
            <p:ph type="title" idx="4294967295"/>
          </p:nvPr>
        </p:nvSpPr>
        <p:spPr>
          <a:xfrm>
            <a:off x="755576" y="404664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</a:t>
            </a:r>
            <a:r>
              <a:rPr lang="en-US" sz="2400" b="1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烘焙食品科</a:t>
            </a: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硬體設備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Equipment of the Dept. of </a:t>
            </a:r>
            <a:r>
              <a:rPr lang="en-US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Baking and Food 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97" name="Google Shape;397;p20"/>
          <p:cNvSpPr txBox="1"/>
          <p:nvPr/>
        </p:nvSpPr>
        <p:spPr>
          <a:xfrm>
            <a:off x="442288" y="1052736"/>
            <a:ext cx="8229600" cy="53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 txBox="1"/>
          <p:nvPr/>
        </p:nvSpPr>
        <p:spPr>
          <a:xfrm>
            <a:off x="420584" y="1124744"/>
            <a:ext cx="8229600" cy="524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本班課程搭配專業教室及設備，照片如下：</a:t>
            </a: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Professional Classrooms and Facilities are as follows.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87909" y="1988060"/>
            <a:ext cx="8786376" cy="4189093"/>
            <a:chOff x="287909" y="1988060"/>
            <a:chExt cx="8786376" cy="4189093"/>
          </a:xfrm>
        </p:grpSpPr>
        <p:pic>
          <p:nvPicPr>
            <p:cNvPr id="400" name="Google Shape;400;p20" descr="C:\Users\Super\Downloads\1688713364684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7909" y="2011811"/>
              <a:ext cx="5929912" cy="4165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17821" y="1988060"/>
              <a:ext cx="2856464" cy="2209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2" name="Google Shape;402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18576" y="4161710"/>
              <a:ext cx="2829642" cy="2013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20"/>
          <p:cNvSpPr/>
          <p:nvPr/>
        </p:nvSpPr>
        <p:spPr>
          <a:xfrm>
            <a:off x="304254" y="3587104"/>
            <a:ext cx="2928063" cy="31600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Beverage Mixing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20"/>
          <p:cNvSpPr/>
          <p:nvPr/>
        </p:nvSpPr>
        <p:spPr>
          <a:xfrm>
            <a:off x="3248662" y="3602634"/>
            <a:ext cx="2928063" cy="31600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Guided Tour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6176725" y="3602625"/>
            <a:ext cx="2876400" cy="315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Chinese Cuisine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20"/>
          <p:cNvSpPr/>
          <p:nvPr/>
        </p:nvSpPr>
        <p:spPr>
          <a:xfrm>
            <a:off x="304250" y="6168375"/>
            <a:ext cx="2954400" cy="538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Food and Beverage Service Classroom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20"/>
          <p:cNvSpPr/>
          <p:nvPr/>
        </p:nvSpPr>
        <p:spPr>
          <a:xfrm>
            <a:off x="3258800" y="6177623"/>
            <a:ext cx="2928000" cy="538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 Room Classroom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20"/>
          <p:cNvSpPr/>
          <p:nvPr/>
        </p:nvSpPr>
        <p:spPr>
          <a:xfrm>
            <a:off x="6213350" y="6168375"/>
            <a:ext cx="2813400" cy="538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Baking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60270a18d8_0_60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15" name="Google Shape;415;g360270a18d8_0_60"/>
          <p:cNvSpPr txBox="1"/>
          <p:nvPr/>
        </p:nvSpPr>
        <p:spPr>
          <a:xfrm>
            <a:off x="214775" y="303500"/>
            <a:ext cx="81522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致用高中</a:t>
            </a:r>
            <a:r>
              <a:rPr lang="en-US" sz="2400" b="1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餐飲管理科</a:t>
            </a:r>
            <a:r>
              <a:rPr lang="en-US" sz="24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硬體設備</a:t>
            </a:r>
            <a:endParaRPr sz="24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Equipment of the Dept. of </a:t>
            </a:r>
            <a:r>
              <a:rPr lang="en-US" sz="22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Food and Beverage Management </a:t>
            </a:r>
            <a:endParaRPr sz="2200"/>
          </a:p>
        </p:txBody>
      </p:sp>
      <p:sp>
        <p:nvSpPr>
          <p:cNvPr id="416" name="Google Shape;416;g360270a18d8_0_60"/>
          <p:cNvSpPr txBox="1"/>
          <p:nvPr/>
        </p:nvSpPr>
        <p:spPr>
          <a:xfrm>
            <a:off x="420584" y="1124744"/>
            <a:ext cx="8229600" cy="52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本班課程搭配專業教室及設備，照片如下：</a:t>
            </a: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Professional Classrooms and Facilities are as follows.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417" name="Google Shape;417;g360270a18d8_0_60"/>
          <p:cNvGrpSpPr/>
          <p:nvPr/>
        </p:nvGrpSpPr>
        <p:grpSpPr>
          <a:xfrm>
            <a:off x="287909" y="1988060"/>
            <a:ext cx="8786376" cy="4189093"/>
            <a:chOff x="287909" y="1988060"/>
            <a:chExt cx="8786376" cy="4189093"/>
          </a:xfrm>
        </p:grpSpPr>
        <p:pic>
          <p:nvPicPr>
            <p:cNvPr id="418" name="Google Shape;418;g360270a18d8_0_60" descr="C:\Users\Super\Downloads\1688713364684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7909" y="2011811"/>
              <a:ext cx="5929912" cy="4165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g360270a18d8_0_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217821" y="1988060"/>
              <a:ext cx="2856464" cy="2209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g360270a18d8_0_6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218576" y="4161710"/>
              <a:ext cx="2829642" cy="20134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1" name="Google Shape;421;g360270a18d8_0_60"/>
          <p:cNvSpPr/>
          <p:nvPr/>
        </p:nvSpPr>
        <p:spPr>
          <a:xfrm>
            <a:off x="304254" y="3587104"/>
            <a:ext cx="2928000" cy="315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Beverage Mixing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g360270a18d8_0_60"/>
          <p:cNvSpPr/>
          <p:nvPr/>
        </p:nvSpPr>
        <p:spPr>
          <a:xfrm>
            <a:off x="3248662" y="3602634"/>
            <a:ext cx="2928000" cy="315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Western Cuisine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g360270a18d8_0_60"/>
          <p:cNvSpPr/>
          <p:nvPr/>
        </p:nvSpPr>
        <p:spPr>
          <a:xfrm>
            <a:off x="6176725" y="3602625"/>
            <a:ext cx="2876400" cy="3159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Chinese Cuisine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g360270a18d8_0_60"/>
          <p:cNvSpPr/>
          <p:nvPr/>
        </p:nvSpPr>
        <p:spPr>
          <a:xfrm>
            <a:off x="304250" y="6168375"/>
            <a:ext cx="2954400" cy="538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Food and Beverage Service Classroom</a:t>
            </a:r>
            <a:endParaRPr sz="1800" b="0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g360270a18d8_0_60"/>
          <p:cNvSpPr/>
          <p:nvPr/>
        </p:nvSpPr>
        <p:spPr>
          <a:xfrm>
            <a:off x="3258800" y="6177623"/>
            <a:ext cx="2928000" cy="538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Guest Room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6" name="Google Shape;426;g360270a18d8_0_60"/>
          <p:cNvSpPr/>
          <p:nvPr/>
        </p:nvSpPr>
        <p:spPr>
          <a:xfrm>
            <a:off x="6213350" y="6168375"/>
            <a:ext cx="2813400" cy="538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Baking Classroom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7" name="Google Shape;427;g360270a18d8_0_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48649" y="2060300"/>
            <a:ext cx="2927999" cy="15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60270a18d8_0_60"/>
          <p:cNvSpPr/>
          <p:nvPr/>
        </p:nvSpPr>
        <p:spPr>
          <a:xfrm>
            <a:off x="3248650" y="3987645"/>
            <a:ext cx="2954400" cy="21871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DFKai-SB"/>
                <a:ea typeface="DFKai-SB"/>
                <a:cs typeface="DFKai-SB"/>
                <a:sym typeface="DFKai-SB"/>
              </a:rPr>
              <a:t>西餐教室</a:t>
            </a:r>
            <a:endParaRPr sz="1000" i="0" u="none" strike="noStrike" cap="none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9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9"/>
          <p:cNvSpPr txBox="1">
            <a:spLocks noGrp="1"/>
          </p:cNvSpPr>
          <p:nvPr>
            <p:ph type="title" idx="4294967295"/>
          </p:nvPr>
        </p:nvSpPr>
        <p:spPr>
          <a:xfrm>
            <a:off x="755576" y="404664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</a:t>
            </a:r>
            <a:r>
              <a:rPr lang="en-US" sz="2400" b="1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資訊科</a:t>
            </a: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硬體設備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Equipment of the Dept. of </a:t>
            </a:r>
            <a:r>
              <a:rPr lang="en-US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Science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35" name="Google Shape;435;p19"/>
          <p:cNvSpPr txBox="1"/>
          <p:nvPr/>
        </p:nvSpPr>
        <p:spPr>
          <a:xfrm>
            <a:off x="442288" y="1052736"/>
            <a:ext cx="8229600" cy="5328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9"/>
          <p:cNvSpPr txBox="1"/>
          <p:nvPr/>
        </p:nvSpPr>
        <p:spPr>
          <a:xfrm>
            <a:off x="442288" y="1052314"/>
            <a:ext cx="8543904" cy="5241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◆"/>
            </a:pPr>
            <a:r>
              <a:rPr lang="en-US" sz="24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本班課程搭配專業教室及設備，照片如下：</a:t>
            </a:r>
            <a:endParaRPr sz="24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Professional Classrooms and Facilities are as follows.</a:t>
            </a:r>
            <a:endParaRPr/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endParaRPr sz="32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/>
            </a:r>
            <a:br>
              <a:rPr lang="en-US" sz="3200" b="1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</a:br>
            <a:endParaRPr sz="3200" b="1" i="0" u="none" strike="noStrike" cap="none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7" name="Google Shape;437;p19"/>
          <p:cNvGrpSpPr/>
          <p:nvPr/>
        </p:nvGrpSpPr>
        <p:grpSpPr>
          <a:xfrm>
            <a:off x="392451" y="1931887"/>
            <a:ext cx="7985901" cy="4449652"/>
            <a:chOff x="540845" y="1912554"/>
            <a:chExt cx="7985901" cy="4449652"/>
          </a:xfrm>
        </p:grpSpPr>
        <p:pic>
          <p:nvPicPr>
            <p:cNvPr id="438" name="Google Shape;438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0845" y="1912554"/>
              <a:ext cx="5543119" cy="4449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32677" y="4091966"/>
              <a:ext cx="2636843" cy="22353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43482" y="1947221"/>
              <a:ext cx="2583264" cy="22058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1" name="Google Shape;44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6264" y="3212976"/>
            <a:ext cx="2127797" cy="528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9532" y="3284984"/>
            <a:ext cx="2127797" cy="450993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9"/>
          <p:cNvSpPr/>
          <p:nvPr/>
        </p:nvSpPr>
        <p:spPr>
          <a:xfrm>
            <a:off x="5994185" y="3256986"/>
            <a:ext cx="2185069" cy="440358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Hardware Repair Workshop</a:t>
            </a: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19"/>
          <p:cNvSpPr/>
          <p:nvPr/>
        </p:nvSpPr>
        <p:spPr>
          <a:xfrm>
            <a:off x="770422" y="5589240"/>
            <a:ext cx="2127797" cy="326822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Digital Logic Laboratory</a:t>
            </a: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5" name="Google Shape;445;p19"/>
          <p:cNvSpPr/>
          <p:nvPr/>
        </p:nvSpPr>
        <p:spPr>
          <a:xfrm>
            <a:off x="3496852" y="5445224"/>
            <a:ext cx="2040477" cy="50013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Development Workshop</a:t>
            </a: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19"/>
          <p:cNvSpPr/>
          <p:nvPr/>
        </p:nvSpPr>
        <p:spPr>
          <a:xfrm>
            <a:off x="6134560" y="5434730"/>
            <a:ext cx="1904318" cy="46225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Microcontroller Laboratory</a:t>
            </a:r>
            <a:endParaRPr sz="1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1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</a:t>
            </a:r>
            <a:r>
              <a:rPr lang="en-US" sz="2400" b="1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機械科</a:t>
            </a: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硬體設備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Equipment of the Dept. of </a:t>
            </a:r>
            <a:r>
              <a:rPr lang="en-US" sz="2400" b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Mechanical Engineering</a:t>
            </a:r>
            <a:endParaRPr sz="2400" b="1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21"/>
          <p:cNvSpPr txBox="1">
            <a:spLocks noGrp="1"/>
          </p:cNvSpPr>
          <p:nvPr>
            <p:ph type="body" idx="1"/>
          </p:nvPr>
        </p:nvSpPr>
        <p:spPr>
          <a:xfrm>
            <a:off x="468313" y="1196975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b="1">
                <a:latin typeface="DFKai-SB"/>
                <a:ea typeface="DFKai-SB"/>
                <a:cs typeface="DFKai-SB"/>
                <a:sym typeface="DFKai-SB"/>
              </a:rPr>
              <a:t>本班課程搭配專業教室及設備，照片如下：</a:t>
            </a:r>
            <a:endParaRPr sz="2400" b="1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Professional Classrooms and Facilities are as follows.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453" name="Google Shape;453;p21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pic>
        <p:nvPicPr>
          <p:cNvPr id="454" name="Google Shape;45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2348880"/>
            <a:ext cx="7706542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22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致用高中宿舍硬體設備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Dormitory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61" name="Google Shape;461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402092"/>
            <a:ext cx="6696744" cy="497346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2"/>
          <p:cNvSpPr txBox="1"/>
          <p:nvPr/>
        </p:nvSpPr>
        <p:spPr>
          <a:xfrm>
            <a:off x="5414156" y="3746543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6~8</a:t>
            </a:r>
            <a:endParaRPr sz="1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63" name="Google Shape;463;p22"/>
          <p:cNvSpPr txBox="1"/>
          <p:nvPr/>
        </p:nvSpPr>
        <p:spPr>
          <a:xfrm>
            <a:off x="2209814" y="6098553"/>
            <a:ext cx="5040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6~8</a:t>
            </a:r>
            <a:endParaRPr sz="1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64" name="Google Shape;464;p22"/>
          <p:cNvSpPr/>
          <p:nvPr/>
        </p:nvSpPr>
        <p:spPr>
          <a:xfrm rot="10800000" flipH="1">
            <a:off x="6444109" y="3572273"/>
            <a:ext cx="288032" cy="180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2"/>
          <p:cNvSpPr/>
          <p:nvPr/>
        </p:nvSpPr>
        <p:spPr>
          <a:xfrm rot="10800000" flipH="1">
            <a:off x="2317826" y="6139045"/>
            <a:ext cx="288032" cy="144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22"/>
          <p:cNvSpPr txBox="1"/>
          <p:nvPr/>
        </p:nvSpPr>
        <p:spPr>
          <a:xfrm>
            <a:off x="2209814" y="6072545"/>
            <a:ext cx="5541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6~8</a:t>
            </a:r>
            <a:endParaRPr sz="12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67" name="Google Shape;467;p22"/>
          <p:cNvSpPr/>
          <p:nvPr/>
        </p:nvSpPr>
        <p:spPr>
          <a:xfrm>
            <a:off x="755576" y="955292"/>
            <a:ext cx="7257081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accommodation environment is spacious and bright.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p22"/>
          <p:cNvSpPr/>
          <p:nvPr/>
        </p:nvSpPr>
        <p:spPr>
          <a:xfrm>
            <a:off x="1051667" y="3117670"/>
            <a:ext cx="3232301" cy="454604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Spacious and Bright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22"/>
          <p:cNvSpPr/>
          <p:nvPr/>
        </p:nvSpPr>
        <p:spPr>
          <a:xfrm>
            <a:off x="4258490" y="3120562"/>
            <a:ext cx="3409853" cy="451711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Inside the dormitory, male students </a:t>
            </a:r>
            <a:r>
              <a:rPr lang="en-US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share a room with 6 to 8 individuals.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0" name="Google Shape;470;p22"/>
          <p:cNvSpPr/>
          <p:nvPr/>
        </p:nvSpPr>
        <p:spPr>
          <a:xfrm>
            <a:off x="1051666" y="5517232"/>
            <a:ext cx="3206823" cy="451711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Inside the dormitory, female students </a:t>
            </a:r>
            <a:r>
              <a:rPr lang="en-US"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share a room with 6 to 8 individuals.</a:t>
            </a:r>
            <a:endParaRPr sz="14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1" name="Google Shape;471;p22"/>
          <p:cNvSpPr/>
          <p:nvPr/>
        </p:nvSpPr>
        <p:spPr>
          <a:xfrm>
            <a:off x="4258489" y="5505122"/>
            <a:ext cx="3409853" cy="451711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Shower Room</a:t>
            </a: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 txBox="1">
            <a:spLocks noGrp="1"/>
          </p:cNvSpPr>
          <p:nvPr>
            <p:ph type="sldNum" idx="12"/>
          </p:nvPr>
        </p:nvSpPr>
        <p:spPr>
          <a:xfrm>
            <a:off x="6876256" y="6434756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3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致用高中餐廳硬體設備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Restaurants</a:t>
            </a:r>
            <a:endParaRPr sz="2400"/>
          </a:p>
        </p:txBody>
      </p:sp>
      <p:pic>
        <p:nvPicPr>
          <p:cNvPr id="478" name="Google Shape;47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1412776"/>
            <a:ext cx="288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4008" y="1412776"/>
            <a:ext cx="288000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1155" y="4036975"/>
            <a:ext cx="2918477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4008" y="4046097"/>
            <a:ext cx="288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23"/>
          <p:cNvSpPr txBox="1"/>
          <p:nvPr/>
        </p:nvSpPr>
        <p:spPr>
          <a:xfrm>
            <a:off x="1456257" y="3240821"/>
            <a:ext cx="261168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萊爾富便利商店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Hi-Life Convenient Store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83" name="Google Shape;483;p23"/>
          <p:cNvSpPr txBox="1"/>
          <p:nvPr/>
        </p:nvSpPr>
        <p:spPr>
          <a:xfrm>
            <a:off x="4644009" y="3220370"/>
            <a:ext cx="30963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學生餐廳入口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Entrance of  Student Restaurant</a:t>
            </a:r>
            <a:endParaRPr sz="2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84" name="Google Shape;484;p23"/>
          <p:cNvSpPr txBox="1"/>
          <p:nvPr/>
        </p:nvSpPr>
        <p:spPr>
          <a:xfrm>
            <a:off x="1456257" y="5903893"/>
            <a:ext cx="252028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學生餐廳</a:t>
            </a:r>
            <a:endParaRPr sz="2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Restaurant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85" name="Google Shape;485;p23"/>
          <p:cNvSpPr txBox="1"/>
          <p:nvPr/>
        </p:nvSpPr>
        <p:spPr>
          <a:xfrm>
            <a:off x="4852816" y="5825650"/>
            <a:ext cx="27126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學生餐廳</a:t>
            </a:r>
            <a:endParaRPr sz="2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Student Restaurant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致用高中僑生專班費用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School Fees</a:t>
            </a:r>
            <a:endParaRPr sz="2400"/>
          </a:p>
        </p:txBody>
      </p:sp>
      <p:sp>
        <p:nvSpPr>
          <p:cNvPr id="491" name="Google Shape;491;p24"/>
          <p:cNvSpPr txBox="1">
            <a:spLocks noGrp="1"/>
          </p:cNvSpPr>
          <p:nvPr>
            <p:ph type="sldNum" idx="12"/>
          </p:nvPr>
        </p:nvSpPr>
        <p:spPr>
          <a:xfrm>
            <a:off x="6536874" y="6405776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body" idx="1"/>
          </p:nvPr>
        </p:nvSpPr>
        <p:spPr>
          <a:xfrm>
            <a:off x="323528" y="972344"/>
            <a:ext cx="8712900" cy="55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FKai-SB"/>
              <a:buChar char="❖"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在校學費約 (新台幣NT) 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Relevant Fees in TWD</a:t>
            </a: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(US1≒NT30)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 sz="28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DFKai-SB"/>
                <a:ea typeface="DFKai-SB"/>
                <a:cs typeface="DFKai-SB"/>
                <a:sym typeface="DFKai-SB"/>
              </a:rPr>
              <a:t>   </a:t>
            </a:r>
            <a:endParaRPr/>
          </a:p>
        </p:txBody>
      </p:sp>
      <p:pic>
        <p:nvPicPr>
          <p:cNvPr id="494" name="Google Shape;4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50" y="4203125"/>
            <a:ext cx="9055099" cy="256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" y="1448843"/>
            <a:ext cx="9055099" cy="275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5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致用高中僑生專班入學優惠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Entrance Benefits</a:t>
            </a:r>
            <a:endParaRPr sz="2400"/>
          </a:p>
        </p:txBody>
      </p:sp>
      <p:sp>
        <p:nvSpPr>
          <p:cNvPr id="501" name="Google Shape;501;p25"/>
          <p:cNvSpPr txBox="1">
            <a:spLocks noGrp="1"/>
          </p:cNvSpPr>
          <p:nvPr>
            <p:ph type="body" idx="1"/>
          </p:nvPr>
        </p:nvSpPr>
        <p:spPr>
          <a:xfrm>
            <a:off x="323528" y="1124744"/>
            <a:ext cx="8712968" cy="5517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US" sz="2600">
                <a:latin typeface="DFKai-SB"/>
                <a:ea typeface="DFKai-SB"/>
                <a:cs typeface="DFKai-SB"/>
                <a:sym typeface="DFKai-SB"/>
              </a:rPr>
              <a:t>入學優惠：</a:t>
            </a:r>
            <a:endParaRPr sz="26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Entrance Benefits:</a:t>
            </a:r>
            <a:endParaRPr sz="26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latin typeface="DFKai-SB"/>
                <a:ea typeface="DFKai-SB"/>
                <a:cs typeface="DFKai-SB"/>
                <a:sym typeface="DFKai-SB"/>
              </a:rPr>
              <a:t>   1.三年免學費，政府補助NT26,162元/每學期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latin typeface="DFKai-SB"/>
                <a:ea typeface="DFKai-SB"/>
                <a:cs typeface="DFKai-SB"/>
                <a:sym typeface="DFKai-SB"/>
              </a:rPr>
              <a:t>     </a:t>
            </a: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Three years of tuition waived, with government subsidies of  </a:t>
            </a:r>
            <a:b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          NT$26,162 per semester.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latin typeface="DFKai-SB"/>
                <a:ea typeface="DFKai-SB"/>
                <a:cs typeface="DFKai-SB"/>
                <a:sym typeface="DFKai-SB"/>
              </a:rPr>
              <a:t>   2.免費制服、運動服各一套/人，價值NT$5,000元。</a:t>
            </a:r>
            <a:endParaRPr sz="22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          One free set of school uniform and sportswear, valued at NT$5,000.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 sz="28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DFKai-SB"/>
                <a:ea typeface="DFKai-SB"/>
                <a:cs typeface="DFKai-SB"/>
                <a:sym typeface="DFKai-SB"/>
              </a:rPr>
              <a:t>   </a:t>
            </a:r>
            <a:endParaRPr/>
          </a:p>
        </p:txBody>
      </p:sp>
      <p:pic>
        <p:nvPicPr>
          <p:cNvPr id="502" name="Google Shape;502;p25" title="僑生專班開訓典禮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700" y="4253725"/>
            <a:ext cx="3076951" cy="200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5" title="LINE_ALBUM_餐飲烘焙照片僑生_250604_1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2325" y="4253725"/>
            <a:ext cx="3076950" cy="200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4294967295"/>
          </p:nvPr>
        </p:nvSpPr>
        <p:spPr>
          <a:xfrm>
            <a:off x="798963" y="376282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致用高中全景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Overhead View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0" name="Google Shape;210;p3"/>
          <p:cNvSpPr txBox="1"/>
          <p:nvPr/>
        </p:nvSpPr>
        <p:spPr>
          <a:xfrm>
            <a:off x="484339" y="1180038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學校全景 (創校於1963年)</a:t>
            </a:r>
            <a:endParaRPr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Overhead View (Since 1963)</a:t>
            </a:r>
            <a:r>
              <a:rPr lang="en-US" sz="20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/>
            </a:r>
            <a:br>
              <a:rPr lang="en-US" sz="20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3" descr="C:\Users\user\Downloads\IMG_528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963" y="1930825"/>
            <a:ext cx="7600352" cy="4269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6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致用高中僑生專班入學優惠</a:t>
            </a:r>
            <a:br>
              <a:rPr lang="en-US" sz="24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0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Entrance Benefits</a:t>
            </a:r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body" idx="1"/>
          </p:nvPr>
        </p:nvSpPr>
        <p:spPr>
          <a:xfrm>
            <a:off x="457194" y="1103690"/>
            <a:ext cx="8229600" cy="51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   3.免費寢具一組，價值NT$3,500元。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   One free bedding set, valued at NT$3,500.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   4.第一志願錄取本校入學獎學金NT$3,000元。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  NT$3,000 scholarship for first-choice applicants admitted  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  to this school.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5.免費華文課程，價值NT$5,000元。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    Free Chinese language courses, valued at NT$5,000.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10" name="Google Shape;510;p26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511" name="Google Shape;511;p26" title="僑生合照0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325" y="4323525"/>
            <a:ext cx="2974373" cy="196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6" title="歌唱比賽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100" y="4323525"/>
            <a:ext cx="2896527" cy="196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致用高中僑生專班入學優惠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Entrance Benefits</a:t>
            </a:r>
            <a:endParaRPr sz="2400"/>
          </a:p>
        </p:txBody>
      </p:sp>
      <p:sp>
        <p:nvSpPr>
          <p:cNvPr id="519" name="Google Shape;519;p27"/>
          <p:cNvSpPr txBox="1">
            <a:spLocks noGrp="1"/>
          </p:cNvSpPr>
          <p:nvPr>
            <p:ph type="body" idx="1"/>
          </p:nvPr>
        </p:nvSpPr>
        <p:spPr>
          <a:xfrm>
            <a:off x="584818" y="1138525"/>
            <a:ext cx="81369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6.在學期間相關費用(含生活費預支)，採免利息分期繳交。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During the school term, related expenses (including living  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expense advances) can be paid in interest-free installments.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7.安排高薪工讀、免費旅遊參訪、辦理迎新慶生活動。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Arrangement of high-paying part-time jobs, free travel tours,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and welcome events.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8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1800"/>
          </a:p>
        </p:txBody>
      </p:sp>
      <p:sp>
        <p:nvSpPr>
          <p:cNvPr id="520" name="Google Shape;520;p27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521" name="Google Shape;521;p27" title="LINE_ALBUM_致用中秋節快樂_250513_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025" y="4553325"/>
            <a:ext cx="3140925" cy="182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7" title="僑生鹿港文化之旅0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225" y="4553325"/>
            <a:ext cx="3224923" cy="182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60270a18d8_0_71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致用高中僑生專班薪資收入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latin typeface="Times New Roman"/>
                <a:ea typeface="Times New Roman"/>
                <a:cs typeface="Times New Roman"/>
                <a:sym typeface="Times New Roman"/>
              </a:rPr>
              <a:t>Annual Income (Employment)</a:t>
            </a:r>
            <a:endParaRPr/>
          </a:p>
        </p:txBody>
      </p:sp>
      <p:sp>
        <p:nvSpPr>
          <p:cNvPr id="529" name="Google Shape;529;g360270a18d8_0_71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530" name="Google Shape;530;g360270a18d8_0_71"/>
          <p:cNvSpPr txBox="1">
            <a:spLocks noGrp="1"/>
          </p:cNvSpPr>
          <p:nvPr>
            <p:ph type="body" idx="1"/>
          </p:nvPr>
        </p:nvSpPr>
        <p:spPr>
          <a:xfrm>
            <a:off x="346178" y="1129685"/>
            <a:ext cx="8562690" cy="55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SzPts val="2400"/>
              <a:buFont typeface="DFKai-SB"/>
              <a:buChar char="❖"/>
            </a:pPr>
            <a:r>
              <a:rPr lang="en-US" sz="2400" dirty="0" err="1">
                <a:latin typeface="DFKai-SB"/>
                <a:ea typeface="DFKai-SB"/>
                <a:cs typeface="DFKai-SB"/>
                <a:sym typeface="DFKai-SB"/>
              </a:rPr>
              <a:t>薪資年收入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(1US≒NT30)</a:t>
            </a: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 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Annual Income(1US≒NT30)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1.</a:t>
            </a:r>
            <a:r>
              <a:rPr lang="en-US" sz="2400" b="1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實習工作收入</a:t>
            </a:r>
            <a:r>
              <a:rPr lang="en-US" sz="2400" u="sng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每月28,590元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×</a:t>
            </a:r>
            <a:r>
              <a:rPr lang="en-US" sz="24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6個月，總計171,540元  </a:t>
            </a:r>
            <a:br>
              <a:rPr lang="en-US" sz="24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dirty="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(US$5,534)。</a:t>
            </a:r>
            <a:endParaRPr sz="2400" dirty="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800" dirty="0">
                <a:latin typeface="DFKai-SB"/>
                <a:ea typeface="DFKai-SB"/>
                <a:cs typeface="DFKai-SB"/>
                <a:sym typeface="DFKai-SB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Internship income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of </a:t>
            </a:r>
            <a:r>
              <a:rPr lang="en-US" sz="2400" u="sng" dirty="0">
                <a:latin typeface="Times New Roman"/>
                <a:ea typeface="Times New Roman"/>
                <a:cs typeface="Times New Roman"/>
                <a:sym typeface="Times New Roman"/>
              </a:rPr>
              <a:t>NT$28,590 per month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for 6 months, </a:t>
            </a:r>
            <a:b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totaling NT$171,540(US$5,534).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2.</a:t>
            </a:r>
            <a:r>
              <a:rPr lang="en-US" sz="2400" b="1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在校工讀</a:t>
            </a: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每學年總計91,200元(US$3,040)。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  (時薪190元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×</a:t>
            </a: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每週20小時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×</a:t>
            </a: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24週)，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0" algn="l" rtl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On-campus part-time job income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totaling NT$91,200 per  </a:t>
            </a:r>
            <a:b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academic year(US$3,040)(Hourly wage of NT$190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×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hours </a:t>
            </a:r>
            <a:b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for 24 weeks).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9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致用高中僑生三年存款參考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Reference for the Three-year Savings</a:t>
            </a:r>
            <a:endParaRPr sz="2400"/>
          </a:p>
        </p:txBody>
      </p:sp>
      <p:sp>
        <p:nvSpPr>
          <p:cNvPr id="540" name="Google Shape;540;p29"/>
          <p:cNvSpPr txBox="1">
            <a:spLocks noGrp="1"/>
          </p:cNvSpPr>
          <p:nvPr>
            <p:ph type="body" idx="1"/>
          </p:nvPr>
        </p:nvSpPr>
        <p:spPr>
          <a:xfrm>
            <a:off x="227353" y="1522502"/>
            <a:ext cx="8748464" cy="530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▲第1學期扣除獎學金3,000元後，需繳20,165</a:t>
            </a:r>
            <a:r>
              <a:rPr lang="en-US" sz="2200" dirty="0" smtClean="0">
                <a:latin typeface="DFKai-SB"/>
                <a:ea typeface="DFKai-SB"/>
                <a:cs typeface="DFKai-SB"/>
                <a:sym typeface="DFKai-SB"/>
              </a:rPr>
              <a:t>元(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約US＄672)。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   In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the first semester, after deducting the scholarship of  </a:t>
            </a:r>
            <a:b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NT$3,000, you will need to pay </a:t>
            </a:r>
            <a:r>
              <a:rPr lang="en-US" sz="2200" dirty="0" smtClean="0">
                <a:latin typeface="Times New Roman"/>
                <a:ea typeface="Times New Roman"/>
                <a:cs typeface="Times New Roman"/>
                <a:sym typeface="Times New Roman"/>
              </a:rPr>
              <a:t>NT$20,165 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(approximately US$672). 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>
              <a:lnSpc>
                <a:spcPct val="150000"/>
              </a:lnSpc>
              <a:spcBef>
                <a:spcPts val="440"/>
              </a:spcBef>
              <a:buSzPts val="2200"/>
              <a:buNone/>
            </a:pPr>
            <a:r>
              <a:rPr lang="en-US" altLang="zh-TW" sz="2200" dirty="0" smtClean="0">
                <a:latin typeface="DFKai-SB"/>
                <a:ea typeface="DFKai-SB"/>
                <a:cs typeface="DFKai-SB"/>
                <a:sym typeface="DFKai-SB"/>
              </a:rPr>
              <a:t>▲</a:t>
            </a:r>
            <a:r>
              <a:rPr lang="en-US" sz="2200" dirty="0" smtClean="0">
                <a:latin typeface="DFKai-SB"/>
                <a:ea typeface="DFKai-SB"/>
                <a:cs typeface="DFKai-SB"/>
                <a:sym typeface="DFKai-SB"/>
              </a:rPr>
              <a:t>第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2~6學期，每學期尚需繳20,000</a:t>
            </a:r>
            <a:r>
              <a:rPr lang="en-US" sz="2200" dirty="0" smtClean="0">
                <a:latin typeface="DFKai-SB"/>
                <a:ea typeface="DFKai-SB"/>
                <a:cs typeface="DFKai-SB"/>
                <a:sym typeface="DFKai-SB"/>
              </a:rPr>
              <a:t>元(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約US＄667)。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For the second to sixth semesters, you will need to pay   </a:t>
            </a:r>
            <a:b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NT$20,000 (approximately US$667) for each semester.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2200"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541" name="Google Shape;541;p29" descr="G:\我的雲端硬碟\02_秘書\15_校務評鑑\校務發展海報照片\2.校園整體規劃\1.致用高中全景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5967" y="4844459"/>
            <a:ext cx="3087655" cy="153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9" descr="G:\我的雲端硬碟\02_秘書\15_校務評鑑\校務發展海報照片\2.校園整體規劃\4.PU操場提供更多運動空間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4103" y="4844459"/>
            <a:ext cx="2876159" cy="153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0"/>
          <p:cNvSpPr txBox="1">
            <a:spLocks noGrp="1"/>
          </p:cNvSpPr>
          <p:nvPr>
            <p:ph type="title"/>
          </p:nvPr>
        </p:nvSpPr>
        <p:spPr>
          <a:xfrm>
            <a:off x="827584" y="404664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致用高中僑生三年存款參考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Reference for the Three-year Savings</a:t>
            </a:r>
            <a:endParaRPr sz="2400"/>
          </a:p>
        </p:txBody>
      </p:sp>
      <p:sp>
        <p:nvSpPr>
          <p:cNvPr id="548" name="Google Shape;548;p30"/>
          <p:cNvSpPr txBox="1">
            <a:spLocks noGrp="1"/>
          </p:cNvSpPr>
          <p:nvPr>
            <p:ph type="body" idx="1"/>
          </p:nvPr>
        </p:nvSpPr>
        <p:spPr>
          <a:xfrm>
            <a:off x="468312" y="1196976"/>
            <a:ext cx="8562477" cy="522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▲</a:t>
            </a: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薪資一年收入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(1US≒30NT)</a:t>
            </a:r>
            <a:endParaRPr dirty="0"/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▲Annual Income (1 US≒30 NT)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A：</a:t>
            </a:r>
            <a:r>
              <a:rPr lang="en-US" sz="2200" b="1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實習工作薪資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每月28,590元×6個月=</a:t>
            </a:r>
            <a:r>
              <a:rPr lang="en-US" sz="2200" b="1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171,540元</a:t>
            </a:r>
            <a:endParaRPr sz="2200" b="1" dirty="0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 (US＄5,534)。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A: </a:t>
            </a:r>
            <a:r>
              <a:rPr lang="en-US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Internship monthly salary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dirty="0"/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NT$28,590 × 6 months = NT$171,540 </a:t>
            </a:r>
            <a:r>
              <a:rPr lang="en-US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(US$5,534)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dirty="0"/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B：</a:t>
            </a:r>
            <a:r>
              <a:rPr lang="en-US" sz="2200" b="1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在校工讀半年</a:t>
            </a: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：時薪190元×每週20小時×24週=</a:t>
            </a:r>
            <a:r>
              <a:rPr lang="en-US" sz="2200" b="1" dirty="0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91,200元</a:t>
            </a:r>
            <a:endParaRPr sz="2200" b="1" dirty="0">
              <a:solidFill>
                <a:srgbClr val="0000FF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DFKai-SB"/>
                <a:ea typeface="DFKai-SB"/>
                <a:cs typeface="DFKai-SB"/>
                <a:sym typeface="DFKai-SB"/>
              </a:rPr>
              <a:t>     (US＄3,040)。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B: </a:t>
            </a:r>
            <a:r>
              <a:rPr lang="en-US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On-campus part-time work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for 6 months: </a:t>
            </a:r>
            <a:endParaRPr dirty="0"/>
          </a:p>
          <a:p>
            <a:pPr marL="0" lvl="0" indent="0" algn="l" rtl="0">
              <a:lnSpc>
                <a:spcPts val="2400"/>
              </a:lnSpc>
              <a:spcBef>
                <a:spcPts val="44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Hourly wage NT$190 × 20 hours per week × 24 weeks = NT$91,200 </a:t>
            </a:r>
            <a:b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lang="en-US" sz="22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(US$3,040)</a:t>
            </a: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2200" dirty="0"/>
          </a:p>
        </p:txBody>
      </p:sp>
      <p:sp>
        <p:nvSpPr>
          <p:cNvPr id="549" name="Google Shape;549;p30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1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致用高中僑生三年存款參考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Reference for the Three-year Savings</a:t>
            </a:r>
            <a:endParaRPr sz="2400"/>
          </a:p>
        </p:txBody>
      </p:sp>
      <p:sp>
        <p:nvSpPr>
          <p:cNvPr id="555" name="Google Shape;555;p31"/>
          <p:cNvSpPr txBox="1">
            <a:spLocks noGrp="1"/>
          </p:cNvSpPr>
          <p:nvPr>
            <p:ph type="body" idx="1"/>
          </p:nvPr>
        </p:nvSpPr>
        <p:spPr>
          <a:xfrm>
            <a:off x="251520" y="1196752"/>
            <a:ext cx="8784976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 ▲ </a:t>
            </a:r>
            <a:r>
              <a:rPr lang="en-US" sz="2400" b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三年總收入約(A+B)×3=788,220元</a:t>
            </a: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，扣除1-6學期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    (每學期約1-2萬元)繳交學校費用，共可存約66-72萬元台幣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2400" b="1">
                <a:latin typeface="DFKai-SB"/>
                <a:ea typeface="DFKai-SB"/>
                <a:cs typeface="DFKai-SB"/>
                <a:sym typeface="DFKai-SB"/>
              </a:rPr>
              <a:t>(US＄22,000-24,000)</a:t>
            </a: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en-US" sz="24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income for three years (A+B) × 3 = NT$ 788,220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b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deducting the  school fees paid for the 1</a:t>
            </a:r>
            <a:r>
              <a:rPr lang="en-US" sz="2400" baseline="30000">
                <a:latin typeface="Times New Roman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to sixth semesters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  </a:t>
            </a: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(approximately NT$ 10,000 to NT$ 20,000 per semester). 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You can save a total of approximately NT$ 660,000 to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        NT$ 720,000  (US$22,000-24,000).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2400"/>
          </a:p>
        </p:txBody>
      </p:sp>
      <p:sp>
        <p:nvSpPr>
          <p:cNvPr id="556" name="Google Shape;556;p31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2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結語：致用培育僑生、照顧僑生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Cultivate and Care for Overseas Chinese Students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63" name="Google Shape;563;p32"/>
          <p:cNvSpPr txBox="1">
            <a:spLocks noGrp="1"/>
          </p:cNvSpPr>
          <p:nvPr>
            <p:ph type="body" idx="1"/>
          </p:nvPr>
        </p:nvSpPr>
        <p:spPr>
          <a:xfrm>
            <a:off x="683568" y="1484784"/>
            <a:ext cx="7992888" cy="474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00"/>
              <a:buChar char="❖"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尊重各國文化差異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Respect cultural differences from different countries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SzPts val="2200"/>
              <a:buChar char="❖"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以愛心耐心協助輔導僑生每位教職員認養僑生，關心照顧協助僑生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Provide guidance and assistance to overseas Chinese students  </a:t>
            </a:r>
            <a:b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with love and patience: Each staff member adopts overseas </a:t>
            </a:r>
            <a:b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Chinese students,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cares for them, and assists them.</a:t>
            </a:r>
            <a:endParaRPr dirty="0"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SzPts val="2200"/>
              <a:buChar char="❖"/>
            </a:pPr>
            <a:r>
              <a:rPr lang="en-US" sz="2200" dirty="0" err="1">
                <a:latin typeface="DFKai-SB"/>
                <a:ea typeface="DFKai-SB"/>
                <a:cs typeface="DFKai-SB"/>
                <a:sym typeface="DFKai-SB"/>
              </a:rPr>
              <a:t>對待僑生視如己出</a:t>
            </a: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200"/>
              <a:buNone/>
            </a:pPr>
            <a:r>
              <a:rPr lang="en-US" sz="2200" dirty="0">
                <a:latin typeface="Times New Roman"/>
                <a:ea typeface="Times New Roman"/>
                <a:cs typeface="Times New Roman"/>
                <a:sym typeface="Times New Roman"/>
              </a:rPr>
              <a:t>     Treat overseas Chinese students as if they were one's own.</a:t>
            </a:r>
            <a:endParaRPr dirty="0"/>
          </a:p>
          <a:p>
            <a:pPr marL="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2200" dirty="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20320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2200"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" name="Google Shape;531;g360270a18d8_0_71" title="僑生合照0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4792" y="3983617"/>
            <a:ext cx="2269223" cy="161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3"/>
          <p:cNvSpPr txBox="1">
            <a:spLocks noGrp="1"/>
          </p:cNvSpPr>
          <p:nvPr>
            <p:ph type="sldNum" idx="12"/>
          </p:nvPr>
        </p:nvSpPr>
        <p:spPr>
          <a:xfrm>
            <a:off x="6588125" y="6424613"/>
            <a:ext cx="2133600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3"/>
          <p:cNvSpPr txBox="1">
            <a:spLocks noGrp="1"/>
          </p:cNvSpPr>
          <p:nvPr>
            <p:ph type="subTitle" idx="1"/>
          </p:nvPr>
        </p:nvSpPr>
        <p:spPr>
          <a:xfrm>
            <a:off x="1187450" y="4724400"/>
            <a:ext cx="6400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chemeClr val="dk1"/>
                </a:solidFill>
              </a:rPr>
              <a:t>www.cycivs.tc.edu.tw</a:t>
            </a:r>
            <a:endParaRPr/>
          </a:p>
        </p:txBody>
      </p:sp>
      <p:sp>
        <p:nvSpPr>
          <p:cNvPr id="571" name="Google Shape;571;p33"/>
          <p:cNvSpPr/>
          <p:nvPr/>
        </p:nvSpPr>
        <p:spPr>
          <a:xfrm>
            <a:off x="1783801" y="3501008"/>
            <a:ext cx="5576398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cap="none" dirty="0" err="1">
                <a:solidFill>
                  <a:srgbClr val="00003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Verdana"/>
                <a:sym typeface="Verdana"/>
              </a:rPr>
              <a:t>簡報完畢</a:t>
            </a:r>
            <a:r>
              <a:rPr lang="en-US" sz="2400" b="1" cap="none" dirty="0">
                <a:solidFill>
                  <a:srgbClr val="00003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Verdana"/>
                <a:sym typeface="Verdana"/>
              </a:rPr>
              <a:t> </a:t>
            </a:r>
            <a:r>
              <a:rPr lang="en-US" sz="2400" b="1" cap="none" dirty="0" err="1">
                <a:solidFill>
                  <a:srgbClr val="00003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Verdana"/>
                <a:sym typeface="Verdana"/>
              </a:rPr>
              <a:t>敬請指導</a:t>
            </a:r>
            <a:r>
              <a:rPr lang="en-US" sz="2400" b="1" cap="none" dirty="0">
                <a:solidFill>
                  <a:srgbClr val="00003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Verdana"/>
                <a:sym typeface="Verdana"/>
              </a:rPr>
              <a:t> </a:t>
            </a:r>
            <a:r>
              <a:rPr lang="en-US" sz="2400" b="1" cap="none" dirty="0" err="1">
                <a:solidFill>
                  <a:srgbClr val="00003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Verdana"/>
                <a:sym typeface="Verdana"/>
              </a:rPr>
              <a:t>卓越新致用</a:t>
            </a:r>
            <a:endParaRPr sz="2400" b="1" cap="none" dirty="0">
              <a:solidFill>
                <a:srgbClr val="00003B"/>
              </a:solidFill>
              <a:latin typeface="標楷體" panose="03000509000000000000" pitchFamily="65" charset="-120"/>
              <a:ea typeface="標楷體" panose="03000509000000000000" pitchFamily="65" charset="-120"/>
              <a:cs typeface="Verdana"/>
              <a:sym typeface="Verdana"/>
            </a:endParaRPr>
          </a:p>
          <a:p>
            <a:pPr lvl="0" algn="ctr"/>
            <a:r>
              <a:rPr lang="en-US" altLang="zh-TW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</a:rPr>
              <a:t>We sincerely welcome your guidance.</a:t>
            </a:r>
            <a:endParaRPr sz="24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~Striving for Excellence and Innovation~</a:t>
            </a:r>
            <a:endParaRPr sz="2400" b="1" cap="none" dirty="0">
              <a:solidFill>
                <a:srgbClr val="00003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cap="none" dirty="0">
              <a:solidFill>
                <a:srgbClr val="00003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選讀致用高中的原因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The reasons for choosing Chih-Yung High School</a:t>
            </a:r>
            <a:endParaRPr sz="24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7" name="Google Shape;217;p4"/>
          <p:cNvSpPr txBox="1">
            <a:spLocks noGrp="1"/>
          </p:cNvSpPr>
          <p:nvPr>
            <p:ph type="body" idx="1"/>
          </p:nvPr>
        </p:nvSpPr>
        <p:spPr>
          <a:xfrm>
            <a:off x="539552" y="1124744"/>
            <a:ext cx="8229600" cy="511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3200"/>
              <a:buChar char="❖"/>
            </a:pPr>
            <a:r>
              <a:rPr lang="en-US">
                <a:latin typeface="DFKai-SB"/>
                <a:ea typeface="DFKai-SB"/>
                <a:cs typeface="DFKai-SB"/>
                <a:sym typeface="DFKai-SB"/>
              </a:rPr>
              <a:t>位於台灣中部台中市，氣候溫和。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    Located in Taichung City, in central Taiwan  </a:t>
            </a:r>
            <a:b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    with a mild climate.</a:t>
            </a:r>
            <a:endParaRPr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SzPts val="3200"/>
              <a:buChar char="❖"/>
            </a:pPr>
            <a:r>
              <a:rPr lang="en-US">
                <a:latin typeface="DFKai-SB"/>
                <a:ea typeface="DFKai-SB"/>
                <a:cs typeface="DFKai-SB"/>
                <a:sym typeface="DFKai-SB"/>
              </a:rPr>
              <a:t>交通最便利，生活機能好。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    The most convenient transportation and   </a:t>
            </a:r>
            <a:b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    excellent living facilities.</a:t>
            </a:r>
            <a:endParaRPr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SzPts val="3200"/>
              <a:buChar char="❖"/>
            </a:pPr>
            <a:r>
              <a:rPr lang="en-US">
                <a:latin typeface="DFKai-SB"/>
                <a:ea typeface="DFKai-SB"/>
                <a:cs typeface="DFKai-SB"/>
                <a:sym typeface="DFKai-SB"/>
              </a:rPr>
              <a:t>建教合作公司均為台灣績優上市公司。</a:t>
            </a: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    Industry partnerships are with Taiwan's </a:t>
            </a:r>
            <a:b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    top -performing publicly listed companies.</a:t>
            </a:r>
            <a:endParaRPr/>
          </a:p>
          <a:p>
            <a:pPr marL="342900" lvl="0" indent="-13970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8" name="Google Shape;218;p4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選讀致用高中的原因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The reasons for choosing Chih-Yung High School</a:t>
            </a:r>
            <a:endParaRPr sz="2400"/>
          </a:p>
        </p:txBody>
      </p:sp>
      <p:sp>
        <p:nvSpPr>
          <p:cNvPr id="224" name="Google Shape;224;p5"/>
          <p:cNvSpPr txBox="1">
            <a:spLocks noGrp="1"/>
          </p:cNvSpPr>
          <p:nvPr>
            <p:ph type="body" idx="1"/>
          </p:nvPr>
        </p:nvSpPr>
        <p:spPr>
          <a:xfrm>
            <a:off x="467544" y="1052736"/>
            <a:ext cx="8229600" cy="554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 sz="2800">
                <a:latin typeface="DFKai-SB"/>
                <a:ea typeface="DFKai-SB"/>
                <a:cs typeface="DFKai-SB"/>
                <a:sym typeface="DFKai-SB"/>
              </a:rPr>
              <a:t>返校就學時間工讀機會最多，收入穩定又安全。</a:t>
            </a:r>
            <a:endParaRPr sz="28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  Abundant part-time job opportunities during school </a:t>
            </a:r>
            <a:b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  breaks for stable and secure income.</a:t>
            </a:r>
            <a:endParaRPr/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800">
                <a:latin typeface="DFKai-SB"/>
                <a:ea typeface="DFKai-SB"/>
                <a:cs typeface="DFKai-SB"/>
                <a:sym typeface="DFKai-SB"/>
              </a:rPr>
              <a:t>配有中央空調，校內有學生宿舍、餐廳，安全方便，生活照顧最好。</a:t>
            </a:r>
            <a:endParaRPr sz="28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  Equipped with central air conditioning, on-campus  </a:t>
            </a:r>
            <a:b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  student dormitories, and restaurants for the best </a:t>
            </a:r>
            <a:b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  safety and convenience in daily life.</a:t>
            </a:r>
            <a:endParaRPr sz="280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342900" algn="l" rtl="0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US" sz="2800">
                <a:latin typeface="DFKai-SB"/>
                <a:ea typeface="DFKai-SB"/>
                <a:cs typeface="DFKai-SB"/>
                <a:sym typeface="DFKai-SB"/>
              </a:rPr>
              <a:t>多項入學優惠，減輕學生負擔。</a:t>
            </a:r>
            <a:endParaRPr sz="280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  Multiple enrollment benefits to reduce students' </a:t>
            </a:r>
            <a:b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    financial burden.</a:t>
            </a:r>
            <a:endParaRPr/>
          </a:p>
          <a:p>
            <a:pPr marL="342900" lvl="0" indent="-139700" algn="l" rtl="0">
              <a:spcBef>
                <a:spcPts val="1200"/>
              </a:spcBef>
              <a:spcAft>
                <a:spcPts val="0"/>
              </a:spcAft>
              <a:buSzPts val="3200"/>
              <a:buNone/>
            </a:pPr>
            <a:endParaRPr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致用高中僑生專班招生科別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Admission Departments</a:t>
            </a:r>
            <a:endParaRPr sz="2400"/>
          </a:p>
        </p:txBody>
      </p:sp>
      <p:sp>
        <p:nvSpPr>
          <p:cNvPr id="231" name="Google Shape;231;p6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32" name="Google Shape;232;p6"/>
          <p:cNvSpPr txBox="1"/>
          <p:nvPr/>
        </p:nvSpPr>
        <p:spPr>
          <a:xfrm>
            <a:off x="467544" y="1112560"/>
            <a:ext cx="7931224" cy="321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烘焙食品科：招生90位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Dept. of Baking and Food: 90 Students</a:t>
            </a:r>
            <a:endParaRPr sz="2200"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餐飲管理科：招生90位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Dept. of Food and Beverage Management : 90 Students</a:t>
            </a:r>
            <a:endParaRPr sz="2200" dirty="0"/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資訊科：招生180位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Dept. of Computer Science: 180 Students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❖"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機械科：招生90位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 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Dept. of Mechanical Engineering: 90 Students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</a:t>
            </a:r>
            <a:endParaRPr sz="2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88900" algn="l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oto Sans Symbols"/>
              <a:buNone/>
            </a:pPr>
            <a:endParaRPr sz="40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33" name="Google Shape;2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0432" y="4578216"/>
            <a:ext cx="2555256" cy="180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4935" y="2691196"/>
            <a:ext cx="2450753" cy="181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945" y="4573843"/>
            <a:ext cx="2421497" cy="181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02455" y="4561380"/>
            <a:ext cx="2476835" cy="18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致用高中僑生專班申請資格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Eligibility for Application</a:t>
            </a:r>
            <a:endParaRPr sz="2400"/>
          </a:p>
        </p:txBody>
      </p:sp>
      <p:sp>
        <p:nvSpPr>
          <p:cNvPr id="242" name="Google Shape;242;p7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43" name="Google Shape;243;p7"/>
          <p:cNvSpPr txBox="1"/>
          <p:nvPr/>
        </p:nvSpPr>
        <p:spPr>
          <a:xfrm>
            <a:off x="323528" y="1124744"/>
            <a:ext cx="8712968" cy="4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僑生：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Overseas</a:t>
            </a: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Chinese students: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-</a:t>
            </a:r>
            <a:r>
              <a:rPr lang="en-US" sz="2200" b="0" i="0" u="none" strike="noStrike" cap="none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僑生由當地認證單位認證，送駐外單位辦理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- certified by local accrediting authorities and processed through overseas</a:t>
            </a:r>
            <a:endParaRPr dirty="0"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Chinese missions.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  -年滿16-22歲,有初中畢業學歷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- aged between 16 and 22, with a junior high school diploma.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Char char="❖"/>
            </a:pPr>
            <a:r>
              <a:rPr lang="en-US" sz="2200" b="0" i="0" u="none" strike="noStrike" cap="none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男女兼收</a:t>
            </a: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Open to both genders.</a:t>
            </a:r>
            <a:endParaRPr sz="2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03200" algn="l" rtl="0">
              <a:lnSpc>
                <a:spcPct val="150000"/>
              </a:lnSpc>
              <a:spcBef>
                <a:spcPts val="44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oto Sans Symbols"/>
              <a:buNone/>
            </a:pPr>
            <a:endParaRPr sz="2200" b="0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44" name="Google Shape;244;p7" title="owen-18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893" y="4456201"/>
            <a:ext cx="2804227" cy="186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 title="owen-13_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15" y="4456201"/>
            <a:ext cx="2471056" cy="186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 title="owen-223_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3020" y="4456201"/>
            <a:ext cx="2375253" cy="1866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致用高中僑生專班辦理模式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Mode</a:t>
            </a:r>
            <a:endParaRPr sz="2400"/>
          </a:p>
        </p:txBody>
      </p:sp>
      <p:sp>
        <p:nvSpPr>
          <p:cNvPr id="252" name="Google Shape;252;p8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53" name="Google Shape;253;p8"/>
          <p:cNvSpPr txBox="1"/>
          <p:nvPr/>
        </p:nvSpPr>
        <p:spPr>
          <a:xfrm>
            <a:off x="161764" y="1052736"/>
            <a:ext cx="9234772" cy="532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【3+4 </a:t>
            </a:r>
            <a:r>
              <a:rPr lang="en-US" sz="3200" b="1" i="0" u="none" strike="noStrike" cap="none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產學攜手合作僑生專班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】</a:t>
            </a:r>
            <a:endParaRPr dirty="0"/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【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3+4 Industry-Academia Collaboration Overseas </a:t>
            </a:r>
            <a:b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Chinese Student Program </a:t>
            </a:r>
            <a:r>
              <a:rPr lang="en-US" sz="3200" b="1" i="0" u="none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】</a:t>
            </a:r>
            <a:endParaRPr sz="3200" b="1" i="0" u="none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oto Sans Symbols"/>
              <a:buChar char="⮚"/>
            </a:pPr>
            <a:r>
              <a:rPr lang="en-US" sz="2600" b="0" i="0" strike="noStrike" cap="none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學生必須完成</a:t>
            </a:r>
            <a:r>
              <a:rPr lang="en-US" sz="2600" b="0" i="0" u="sng" strike="noStrike" cap="none" dirty="0" err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三年高中學業</a:t>
            </a:r>
            <a:r>
              <a:rPr lang="en-US" sz="2600" b="0" i="0" strike="noStrike" cap="none" dirty="0" err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，接續完成</a:t>
            </a:r>
            <a:r>
              <a:rPr lang="en-US" sz="2600" b="0" i="0" u="sng" strike="noStrike" cap="none" dirty="0" err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四年大學學業</a:t>
            </a:r>
            <a:r>
              <a:rPr lang="en-US" sz="2600" b="0" i="0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600" b="0" i="0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oto Sans Symbols"/>
              <a:buNone/>
            </a:pPr>
            <a:r>
              <a:rPr lang="en-US" sz="26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Students have to complete a </a:t>
            </a:r>
            <a:r>
              <a:rPr lang="en-US" sz="2600" b="0" i="0" u="sng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three-year vocational high  </a:t>
            </a:r>
            <a:br>
              <a:rPr lang="en-US" sz="2600" b="0" i="0" u="sng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00" b="0" i="0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600" b="0" i="0" u="sng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</a:t>
            </a:r>
            <a:r>
              <a:rPr lang="en-US" sz="26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followed by a </a:t>
            </a:r>
            <a:r>
              <a:rPr lang="en-US" sz="2600" b="0" i="0" u="sng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four-year science and technological </a:t>
            </a:r>
            <a:br>
              <a:rPr lang="en-US" sz="2600" b="0" i="0" u="sng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00" b="0" i="0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en-US" sz="2600" b="0" i="0" u="sng" strike="noStrike" cap="none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</a:t>
            </a:r>
            <a:r>
              <a:rPr lang="en-US" sz="26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600" b="0" i="0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oto Sans Symbols"/>
              <a:buChar char="⮚"/>
            </a:pPr>
            <a:r>
              <a:rPr lang="en-US" sz="2600" b="0" i="0" strike="noStrike" cap="none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7年一貫產學合作技職教育培育華裔專業人才。</a:t>
            </a:r>
            <a:endParaRPr sz="2600" b="0" i="0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spcBef>
                <a:spcPts val="54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Noto Sans Symbols"/>
              <a:buNone/>
            </a:pPr>
            <a:r>
              <a:rPr lang="en-US" sz="26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Seven-year Integrated Industry-Academia Collaboration </a:t>
            </a:r>
            <a:br>
              <a:rPr lang="en-US" sz="26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600" b="0" i="0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Vocational Education Cultivating Chinese Professional Talent.</a:t>
            </a:r>
            <a:endParaRPr sz="2600" b="0" i="1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None/>
            </a:pPr>
            <a:endParaRPr sz="2800" b="0" i="0" u="sng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None/>
            </a:pPr>
            <a:endParaRPr sz="2800" b="0" i="0" u="sng" strike="noStrike" cap="none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>
            <a:spLocks noGrp="1"/>
          </p:cNvSpPr>
          <p:nvPr>
            <p:ph type="title"/>
          </p:nvPr>
        </p:nvSpPr>
        <p:spPr>
          <a:xfrm>
            <a:off x="838200" y="374650"/>
            <a:ext cx="7010400" cy="56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DFKai-SB"/>
                <a:ea typeface="DFKai-SB"/>
                <a:cs typeface="DFKai-SB"/>
                <a:sym typeface="DFKai-SB"/>
              </a:rPr>
              <a:t>致用高中僑生專班辦理模式</a:t>
            </a:r>
            <a:br>
              <a:rPr lang="en-US" sz="2400">
                <a:latin typeface="DFKai-SB"/>
                <a:ea typeface="DFKai-SB"/>
                <a:cs typeface="DFKai-SB"/>
                <a:sym typeface="DFKai-SB"/>
              </a:rPr>
            </a:b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Mode</a:t>
            </a:r>
            <a:endParaRPr sz="2400"/>
          </a:p>
        </p:txBody>
      </p:sp>
      <p:sp>
        <p:nvSpPr>
          <p:cNvPr id="260" name="Google Shape;260;p9"/>
          <p:cNvSpPr txBox="1">
            <a:spLocks noGrp="1"/>
          </p:cNvSpPr>
          <p:nvPr>
            <p:ph type="body" idx="1"/>
          </p:nvPr>
        </p:nvSpPr>
        <p:spPr>
          <a:xfrm>
            <a:off x="242948" y="1141245"/>
            <a:ext cx="8847908" cy="313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❖"/>
            </a:pPr>
            <a:r>
              <a:rPr lang="en-US" sz="2400" dirty="0" err="1">
                <a:latin typeface="DFKai-SB"/>
                <a:ea typeface="DFKai-SB"/>
                <a:cs typeface="DFKai-SB"/>
                <a:sym typeface="DFKai-SB"/>
              </a:rPr>
              <a:t>高中期間採</a:t>
            </a:r>
            <a:r>
              <a:rPr lang="en-US" sz="2400" u="sng" dirty="0" err="1">
                <a:solidFill>
                  <a:srgbClr val="0000FF"/>
                </a:solidFill>
                <a:latin typeface="DFKai-SB"/>
                <a:ea typeface="DFKai-SB"/>
                <a:cs typeface="DFKai-SB"/>
                <a:sym typeface="DFKai-SB"/>
              </a:rPr>
              <a:t>輪調式學習</a:t>
            </a: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：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During their vocational high school, students will follow</a:t>
            </a:r>
            <a:b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a </a:t>
            </a:r>
            <a:r>
              <a:rPr lang="en-US" sz="2400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rotating schedule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None/>
            </a:pP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    - </a:t>
            </a:r>
            <a:r>
              <a:rPr lang="en-US" sz="2400" dirty="0" err="1">
                <a:latin typeface="DFKai-SB"/>
                <a:ea typeface="DFKai-SB"/>
                <a:cs typeface="DFKai-SB"/>
                <a:sym typeface="DFKai-SB"/>
              </a:rPr>
              <a:t>三個月在學校學習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    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- Spending three months studying at school.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Font typeface="Noto Sans Symbols"/>
              <a:buNone/>
            </a:pPr>
            <a:r>
              <a:rPr lang="en-US" sz="2400" dirty="0">
                <a:latin typeface="DFKai-SB"/>
                <a:ea typeface="DFKai-SB"/>
                <a:cs typeface="DFKai-SB"/>
                <a:sym typeface="DFKai-SB"/>
              </a:rPr>
              <a:t>    - </a:t>
            </a:r>
            <a:r>
              <a:rPr lang="en-US" sz="2400" dirty="0" err="1">
                <a:latin typeface="DFKai-SB"/>
                <a:ea typeface="DFKai-SB"/>
                <a:cs typeface="DFKai-SB"/>
                <a:sym typeface="DFKai-SB"/>
              </a:rPr>
              <a:t>三個月在學校合作企業實習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SzPts val="2400"/>
              <a:buNone/>
            </a:pP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       - Spending three months interning at school-affiliated companies.</a:t>
            </a:r>
            <a:endParaRPr sz="2400" dirty="0">
              <a:latin typeface="DFKai-SB"/>
              <a:ea typeface="DFKai-SB"/>
              <a:cs typeface="DFKai-SB"/>
              <a:sym typeface="DFKai-SB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SzPts val="3200"/>
              <a:buFont typeface="Noto Sans Symbols"/>
              <a:buNone/>
            </a:pPr>
            <a:endParaRPr dirty="0">
              <a:latin typeface="DFKai-SB"/>
              <a:ea typeface="DFKai-SB"/>
              <a:cs typeface="DFKai-SB"/>
              <a:sym typeface="DFKai-SB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 dirty="0"/>
          </a:p>
        </p:txBody>
      </p:sp>
      <p:sp>
        <p:nvSpPr>
          <p:cNvPr id="261" name="Google Shape;261;p9"/>
          <p:cNvSpPr txBox="1">
            <a:spLocks noGrp="1"/>
          </p:cNvSpPr>
          <p:nvPr>
            <p:ph type="sldNum" idx="12"/>
          </p:nvPr>
        </p:nvSpPr>
        <p:spPr>
          <a:xfrm>
            <a:off x="6588125" y="6381750"/>
            <a:ext cx="2133600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62" name="Google Shape;26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948" y="4513312"/>
            <a:ext cx="1880779" cy="173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7744" y="4529912"/>
            <a:ext cx="1944216" cy="173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5976" y="4589512"/>
            <a:ext cx="1872208" cy="173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2200" y="4589510"/>
            <a:ext cx="2304256" cy="1733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cdb2004161gl">
  <a:themeElements>
    <a:clrScheme name="Office 佈景主題 1">
      <a:dk1>
        <a:srgbClr val="0D1259"/>
      </a:dk1>
      <a:lt1>
        <a:srgbClr val="FFFFFF"/>
      </a:lt1>
      <a:dk2>
        <a:srgbClr val="0E4AA2"/>
      </a:dk2>
      <a:lt2>
        <a:srgbClr val="C0C0C0"/>
      </a:lt2>
      <a:accent1>
        <a:srgbClr val="3191D3"/>
      </a:accent1>
      <a:accent2>
        <a:srgbClr val="81CFEB"/>
      </a:accent2>
      <a:accent3>
        <a:srgbClr val="FFFFFF"/>
      </a:accent3>
      <a:accent4>
        <a:srgbClr val="090E4B"/>
      </a:accent4>
      <a:accent5>
        <a:srgbClr val="ADC7E6"/>
      </a:accent5>
      <a:accent6>
        <a:srgbClr val="74BBD5"/>
      </a:accent6>
      <a:hlink>
        <a:srgbClr val="6FB7B7"/>
      </a:hlink>
      <a:folHlink>
        <a:srgbClr val="DCCA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161gl">
  <a:themeElements>
    <a:clrScheme name="Office 佈景主題 1">
      <a:dk1>
        <a:srgbClr val="0D1259"/>
      </a:dk1>
      <a:lt1>
        <a:srgbClr val="FFFFFF"/>
      </a:lt1>
      <a:dk2>
        <a:srgbClr val="0E4AA2"/>
      </a:dk2>
      <a:lt2>
        <a:srgbClr val="C0C0C0"/>
      </a:lt2>
      <a:accent1>
        <a:srgbClr val="3191D3"/>
      </a:accent1>
      <a:accent2>
        <a:srgbClr val="81CFEB"/>
      </a:accent2>
      <a:accent3>
        <a:srgbClr val="FFFFFF"/>
      </a:accent3>
      <a:accent4>
        <a:srgbClr val="090E4B"/>
      </a:accent4>
      <a:accent5>
        <a:srgbClr val="ADC7E6"/>
      </a:accent5>
      <a:accent6>
        <a:srgbClr val="74BBD5"/>
      </a:accent6>
      <a:hlink>
        <a:srgbClr val="6FB7B7"/>
      </a:hlink>
      <a:folHlink>
        <a:srgbClr val="DCCA4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1314</Words>
  <Application>Microsoft Office PowerPoint</Application>
  <PresentationFormat>如螢幕大小 (4:3)</PresentationFormat>
  <Paragraphs>370</Paragraphs>
  <Slides>37</Slides>
  <Notes>37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37</vt:i4>
      </vt:variant>
    </vt:vector>
  </HeadingPairs>
  <TitlesOfParts>
    <vt:vector size="39" baseType="lpstr">
      <vt:lpstr>1_cdb2004161gl</vt:lpstr>
      <vt:lpstr>cdb2004161gl</vt:lpstr>
      <vt:lpstr>2026海外僑生產學攜手合作僑生專班招生 2026 Overseas Chinese Students  Industry-Academic Collaboration  Admission Brochure</vt:lpstr>
      <vt:lpstr>致用高中位置 &amp; 起源 Location &amp; Origin</vt:lpstr>
      <vt:lpstr>致用高中全景 Overhead View</vt:lpstr>
      <vt:lpstr>選讀致用高中的原因 The reasons for choosing Chih-Yung High School</vt:lpstr>
      <vt:lpstr>選讀致用高中的原因 The reasons for choosing Chih-Yung High School</vt:lpstr>
      <vt:lpstr>致用高中僑生專班招生科別 Admission Departments</vt:lpstr>
      <vt:lpstr>致用高中僑生專班申請資格 Eligibility for Application</vt:lpstr>
      <vt:lpstr>致用高中僑生專班辦理模式 Operational Mode</vt:lpstr>
      <vt:lpstr>致用高中僑生專班辦理模式 Operational Mode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致用高中建教合作配合廠商 Industry-Education Collaboration Partners</vt:lpstr>
      <vt:lpstr>致用高中僑生專班招生簡章 Operational Mode</vt:lpstr>
      <vt:lpstr>致用高中僑生專班招生簡章 Operational Mode</vt:lpstr>
      <vt:lpstr>致用高中僑生專班招生簡章 Operational Mode</vt:lpstr>
      <vt:lpstr>致用高中僑生專班招生簡章 Operational Mode</vt:lpstr>
      <vt:lpstr>致用高中烘焙食品科硬體設備 Equipment of the Dept. of Baking and Food </vt:lpstr>
      <vt:lpstr>PowerPoint 簡報</vt:lpstr>
      <vt:lpstr>致用高中資訊科硬體設備 Equipment of the Dept. of Computer Science</vt:lpstr>
      <vt:lpstr>致用高中機械科硬體設備 Equipment of the Dept. of Mechanical Engineering</vt:lpstr>
      <vt:lpstr>致用高中宿舍硬體設備 Dormitory</vt:lpstr>
      <vt:lpstr>致用高中餐廳硬體設備 Restaurants</vt:lpstr>
      <vt:lpstr>致用高中僑生專班費用 School Fees</vt:lpstr>
      <vt:lpstr>致用高中僑生專班入學優惠 Entrance Benefits</vt:lpstr>
      <vt:lpstr>致用高中僑生專班入學優惠 Entrance Benefits</vt:lpstr>
      <vt:lpstr>致用高中僑生專班入學優惠 Entrance Benefits</vt:lpstr>
      <vt:lpstr>致用高中僑生專班薪資收入 Annual Income (Employment)</vt:lpstr>
      <vt:lpstr>致用高中僑生三年存款參考 Reference for the Three-year Savings</vt:lpstr>
      <vt:lpstr>致用高中僑生三年存款參考 Reference for the Three-year Savings</vt:lpstr>
      <vt:lpstr>致用高中僑生三年存款參考 Reference for the Three-year Savings</vt:lpstr>
      <vt:lpstr>結語：致用培育僑生、照顧僑生 Cultivate and Care for Overseas Chinese Students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2026海外僑生產學攜手合作僑生專班招生 2026 Overseas Chinese Students  Industry-Academic Collaboration  Admission Brochure</dc:title>
  <dc:creator>user;FEN</dc:creator>
  <cp:lastModifiedBy>Super</cp:lastModifiedBy>
  <cp:revision>7</cp:revision>
  <dcterms:created xsi:type="dcterms:W3CDTF">2013-01-09T03:22:18Z</dcterms:created>
  <dcterms:modified xsi:type="dcterms:W3CDTF">2025-06-05T07:48:25Z</dcterms:modified>
</cp:coreProperties>
</file>