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4009" r:id="rId3"/>
  </p:sldMasterIdLst>
  <p:notesMasterIdLst>
    <p:notesMasterId r:id="rId37"/>
  </p:notesMasterIdLst>
  <p:handoutMasterIdLst>
    <p:handoutMasterId r:id="rId38"/>
  </p:handoutMasterIdLst>
  <p:sldIdLst>
    <p:sldId id="332" r:id="rId4"/>
    <p:sldId id="426" r:id="rId5"/>
    <p:sldId id="428" r:id="rId6"/>
    <p:sldId id="459" r:id="rId7"/>
    <p:sldId id="466" r:id="rId8"/>
    <p:sldId id="460" r:id="rId9"/>
    <p:sldId id="461" r:id="rId10"/>
    <p:sldId id="462" r:id="rId11"/>
    <p:sldId id="467" r:id="rId12"/>
    <p:sldId id="463" r:id="rId13"/>
    <p:sldId id="475" r:id="rId14"/>
    <p:sldId id="477" r:id="rId15"/>
    <p:sldId id="478" r:id="rId16"/>
    <p:sldId id="479" r:id="rId17"/>
    <p:sldId id="464" r:id="rId18"/>
    <p:sldId id="465" r:id="rId19"/>
    <p:sldId id="481" r:id="rId20"/>
    <p:sldId id="480" r:id="rId21"/>
    <p:sldId id="434" r:id="rId22"/>
    <p:sldId id="438" r:id="rId23"/>
    <p:sldId id="482" r:id="rId24"/>
    <p:sldId id="409" r:id="rId25"/>
    <p:sldId id="445" r:id="rId26"/>
    <p:sldId id="454" r:id="rId27"/>
    <p:sldId id="443" r:id="rId28"/>
    <p:sldId id="474" r:id="rId29"/>
    <p:sldId id="456" r:id="rId30"/>
    <p:sldId id="444" r:id="rId31"/>
    <p:sldId id="449" r:id="rId32"/>
    <p:sldId id="457" r:id="rId33"/>
    <p:sldId id="458" r:id="rId34"/>
    <p:sldId id="450" r:id="rId35"/>
    <p:sldId id="424" r:id="rId36"/>
  </p:sldIdLst>
  <p:sldSz cx="9144000" cy="6858000" type="screen4x3"/>
  <p:notesSz cx="9928225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8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00"/>
    <a:srgbClr val="FFFF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40B236-812E-47ED-A208-507279D1C15D}" v="87" dt="2023-10-24T06:43:15.648"/>
    <p1510:client id="{7E993504-F3BA-46B1-8B57-A461E9368D6C}" v="123" dt="2023-10-24T15:37:28.5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32" autoAdjust="0"/>
    <p:restoredTop sz="94729" autoAdjust="0"/>
  </p:normalViewPr>
  <p:slideViewPr>
    <p:cSldViewPr>
      <p:cViewPr>
        <p:scale>
          <a:sx n="117" d="100"/>
          <a:sy n="117" d="100"/>
        </p:scale>
        <p:origin x="-178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900" y="-90"/>
      </p:cViewPr>
      <p:guideLst>
        <p:guide orient="horz" pos="2142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47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Relationship Id="rId46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 yu" userId="256753f4f47f3255" providerId="LiveId" clId="{9EFD9374-1DE2-4E93-89BC-DE8080A14770}"/>
    <pc:docChg chg="modSld">
      <pc:chgData name="he yu" userId="256753f4f47f3255" providerId="LiveId" clId="{9EFD9374-1DE2-4E93-89BC-DE8080A14770}" dt="2023-10-24T15:46:43.658" v="0" actId="255"/>
      <pc:docMkLst>
        <pc:docMk/>
      </pc:docMkLst>
      <pc:sldChg chg="modSp mod">
        <pc:chgData name="he yu" userId="256753f4f47f3255" providerId="LiveId" clId="{9EFD9374-1DE2-4E93-89BC-DE8080A14770}" dt="2023-10-24T15:46:43.658" v="0" actId="255"/>
        <pc:sldMkLst>
          <pc:docMk/>
          <pc:sldMk cId="67348356" sldId="467"/>
        </pc:sldMkLst>
        <pc:spChg chg="mod">
          <ac:chgData name="he yu" userId="256753f4f47f3255" providerId="LiveId" clId="{9EFD9374-1DE2-4E93-89BC-DE8080A14770}" dt="2023-10-24T15:46:43.658" v="0" actId="255"/>
          <ac:spMkLst>
            <pc:docMk/>
            <pc:sldMk cId="67348356" sldId="467"/>
            <ac:spMk id="2" creationId="{537B06A3-18FB-5DCF-5735-0878033CF7A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303089" cy="34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88" tIns="46043" rIns="92088" bIns="4604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797" y="1"/>
            <a:ext cx="4303088" cy="34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88" tIns="46043" rIns="92088" bIns="4604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B647305E-9B4F-4DC2-B31B-C32483ED3D54}" type="datetimeFigureOut">
              <a:rPr lang="zh-TW" altLang="en-US"/>
              <a:pPr>
                <a:defRPr/>
              </a:pPr>
              <a:t>2024/9/25</a:t>
            </a:fld>
            <a:endParaRPr lang="en-US" altLang="zh-TW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456534"/>
            <a:ext cx="4303089" cy="340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88" tIns="46043" rIns="92088" bIns="4604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797" y="6456534"/>
            <a:ext cx="4303088" cy="340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88" tIns="46043" rIns="92088" bIns="4604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792ABFB1-4FD9-40BD-838D-CF061A6DC19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45271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303089" cy="34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88" tIns="46043" rIns="92088" bIns="4604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797" y="1"/>
            <a:ext cx="4303088" cy="34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88" tIns="46043" rIns="92088" bIns="4604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0656CC36-BD27-48CC-9362-8547D91366EF}" type="datetimeFigureOut">
              <a:rPr lang="zh-TW" altLang="en-US"/>
              <a:pPr>
                <a:defRPr/>
              </a:pPr>
              <a:t>2024/9/25</a:t>
            </a:fld>
            <a:endParaRPr lang="en-US" altLang="zh-TW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4004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23" y="3228815"/>
            <a:ext cx="7943984" cy="305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88" tIns="46043" rIns="92088" bIns="460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456534"/>
            <a:ext cx="4303089" cy="340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88" tIns="46043" rIns="92088" bIns="4604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797" y="6456534"/>
            <a:ext cx="4303088" cy="340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88" tIns="46043" rIns="92088" bIns="4604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3D9F2448-2AD5-459B-8822-AC1E77937DE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855593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F2448-2AD5-459B-8822-AC1E77937DE0}" type="slidenum">
              <a:rPr lang="zh-TW" altLang="en-US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52683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F2448-2AD5-459B-8822-AC1E77937DE0}" type="slidenum">
              <a:rPr lang="zh-TW" altLang="en-US" smtClean="0"/>
              <a:pPr>
                <a:defRPr/>
              </a:pPr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2322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gray">
          <a:xfrm>
            <a:off x="153988" y="4724400"/>
            <a:ext cx="8880475" cy="130175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kumimoji="0" lang="zh-TW" altLang="en-US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gray">
          <a:xfrm>
            <a:off x="685800" y="3679825"/>
            <a:ext cx="7620000" cy="685800"/>
          </a:xfrm>
          <a:prstGeom prst="roundRect">
            <a:avLst>
              <a:gd name="adj" fmla="val 38449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zh-TW" altLang="en-US"/>
          </a:p>
        </p:txBody>
      </p:sp>
      <p:pic>
        <p:nvPicPr>
          <p:cNvPr id="7" name="圖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902" y="4941168"/>
            <a:ext cx="4551362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914400" y="2895600"/>
            <a:ext cx="7304088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noProof="0" dirty="0"/>
              <a:t>按一下以編輯母片副標題樣式</a:t>
            </a:r>
            <a:endParaRPr lang="en-US" altLang="zh-TW" noProof="0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762000" y="3682479"/>
            <a:ext cx="7620000" cy="682625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TW" altLang="en-US" noProof="0" dirty="0"/>
              <a:t>按一下以編輯母片標題樣式</a:t>
            </a:r>
            <a:endParaRPr lang="en-US" altLang="zh-TW" noProof="0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615BA-0AA7-4E29-B6CE-2CE9F7B446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88125" y="6424613"/>
            <a:ext cx="2133600" cy="244475"/>
          </a:xfrm>
        </p:spPr>
        <p:txBody>
          <a:bodyPr/>
          <a:lstStyle>
            <a:lvl1pPr>
              <a:defRPr>
                <a:ea typeface="新細明體" pitchFamily="18" charset="-120"/>
              </a:defRPr>
            </a:lvl1pPr>
          </a:lstStyle>
          <a:p>
            <a:pPr>
              <a:defRPr/>
            </a:pPr>
            <a:fld id="{7AECF7D0-502D-4C5D-8146-F38FBAC8C71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8882641" cy="324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58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6190A-9A11-4194-AEA1-5746C39AF91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D58CD-0744-46A8-B84D-0CF5A611350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78161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374650"/>
            <a:ext cx="2057400" cy="594995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74650"/>
            <a:ext cx="6019800" cy="59499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74F1C-6623-486A-AF84-E4435D10A8C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6E96E-57E2-4F98-8289-617D01E2981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57963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219200"/>
            <a:ext cx="8229600" cy="5105400"/>
          </a:xfrm>
        </p:spPr>
        <p:txBody>
          <a:bodyPr/>
          <a:lstStyle/>
          <a:p>
            <a:pPr lvl="0"/>
            <a:r>
              <a:rPr lang="zh-TW" altLang="en-US" noProof="0"/>
              <a:t>按一下圖示以新增表格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F1C8C-0867-4DAB-A43D-3926F02E4A1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A9602-85DB-4508-A540-08B5171E13A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63579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5960-445B-46D5-8907-A70DAE4C23D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ED1A0-081F-41F9-975D-DC48B37CC83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43680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020EB-EC2A-4328-8901-088A9132B8A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A21A5-EFD1-4EA2-B8E5-E2D7171D65F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7496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95074-B1B4-4A1B-9E58-AFF8B8B8F1B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D74E2-10A1-4F8B-874C-78F1F4C4F26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4048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951DB-A9D0-4B25-9E43-5B63304AA10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2D253-8E74-4646-912F-191FED52392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9118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4E17F-5301-4625-B659-05DD487E577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4DA0B-E303-4F07-92EF-A986FBFD539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08859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D020B-9543-4C2C-A813-FD2EB6B3C92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1484B-54BA-4C7D-9BF4-07859055B4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0009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A23E4-6717-491B-B7DF-BA91F09A0B4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F3C6F-8A70-4599-9485-57B5307D05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57084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CA67D-58FC-403E-8FD4-E1446D3897F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DB671-5102-44E5-809F-ECC93E2AC4B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77445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F6C08-D8D9-468E-9BD8-1FA2FEE2799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AE67A-91E1-4850-B5E4-335DCF30354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32641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6EB6A-E5BB-4788-8AB6-3D0E37B5DDC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9A17D-694D-4561-9E4C-3BC70785108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90355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9C07-BD82-4495-BA9E-F9B3AFA24AA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080FD-A4C0-405B-B2E8-E699D0783A2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8193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6B18F-8DDA-4D6F-A267-990F142F058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FB5D3-3039-4170-9443-245E3B8A7C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17049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gray">
          <a:xfrm>
            <a:off x="0" y="0"/>
            <a:ext cx="9144000" cy="155959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zh-TW" altLang="en-US">
              <a:solidFill>
                <a:srgbClr val="0D1259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gray">
          <a:xfrm>
            <a:off x="685800" y="3679825"/>
            <a:ext cx="7620000" cy="685800"/>
          </a:xfrm>
          <a:prstGeom prst="roundRect">
            <a:avLst>
              <a:gd name="adj" fmla="val 38449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zh-TW" altLang="en-US">
              <a:solidFill>
                <a:srgbClr val="0D1259"/>
              </a:solidFill>
            </a:endParaRPr>
          </a:p>
        </p:txBody>
      </p:sp>
      <p:pic>
        <p:nvPicPr>
          <p:cNvPr id="6" name="圖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035" y="444376"/>
            <a:ext cx="4551363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" y="3501008"/>
            <a:ext cx="900918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843755" y="1772816"/>
            <a:ext cx="7304088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noProof="0" dirty="0"/>
              <a:t>按一下以編輯母片副標題樣式</a:t>
            </a:r>
            <a:endParaRPr lang="en-US" altLang="zh-TW" noProof="0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611560" y="2492896"/>
            <a:ext cx="7620000" cy="682625"/>
          </a:xfr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TW" altLang="en-US" noProof="0" dirty="0"/>
              <a:t>按一下以編輯母片標題樣式</a:t>
            </a:r>
            <a:endParaRPr lang="en-US" altLang="zh-TW" noProof="0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E74C8-23B0-41F9-A536-63E726A44354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88125" y="6424613"/>
            <a:ext cx="2133600" cy="244475"/>
          </a:xfrm>
        </p:spPr>
        <p:txBody>
          <a:bodyPr/>
          <a:lstStyle>
            <a:lvl1pPr>
              <a:defRPr>
                <a:ea typeface="新細明體" pitchFamily="18" charset="-120"/>
              </a:defRPr>
            </a:lvl1pPr>
          </a:lstStyle>
          <a:p>
            <a:pPr>
              <a:defRPr/>
            </a:pPr>
            <a:fld id="{A555FCAC-8B0D-4494-BC32-99FA1AD880DF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64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57D74-E804-4FF6-9482-1F48244BB5C7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2FF3C-26AC-4C61-B4F0-8A06D5E5BBB1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779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BF119-4DCE-49ED-8BE6-8360E888FEE3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2978B-0310-45C8-9D41-4E5CE2D3DE7D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752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2118D-8F3F-4879-ADFE-1085447B1CBC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736E5-D983-414C-B87D-C531ADC7665F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63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F9C3C-B30C-477C-8260-30DAC6D5F09D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3529B-CA5A-4C81-A7FF-4EE7FEACA2BE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0714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DCCB3-43A0-4425-8EFF-36242899B2CD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59F0B-AE38-4E5D-920B-AE63FA9BDD8E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04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D8A2A-E5B5-4342-A1BB-221E6D67D11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D5F3D-E9F9-45B1-9155-066F59B531E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7594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8C006-8AF7-436F-8E47-3CFB537B2543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179E7-60D5-413E-ACEF-88C66E2B8717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110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C5B6-037B-4F3E-8392-C1DD8F47FDF2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45C57-DA1C-46D4-BDE1-3BAD7C720823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470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3B367-A769-418F-B2F1-2F6FC1E049BA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A711C-869E-4084-AE7C-0B56D63E6E4A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856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9EB6D-D3E4-42A1-8279-3B8E5286B968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1295B-A879-4CD4-ADF5-22D61261B59E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9632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374650"/>
            <a:ext cx="2057400" cy="594995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74650"/>
            <a:ext cx="6019800" cy="59499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9855F-ED99-4495-A135-79B6A7777EEC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C0E97-9E92-4B02-9C0F-4C4052706241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078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219200"/>
            <a:ext cx="8229600" cy="5105400"/>
          </a:xfrm>
        </p:spPr>
        <p:txBody>
          <a:bodyPr/>
          <a:lstStyle/>
          <a:p>
            <a:pPr lvl="0"/>
            <a:r>
              <a:rPr lang="zh-TW" altLang="en-US" noProof="0"/>
              <a:t>按一下圖示以新增表格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2DFF5-9CF7-4B13-A708-1E3516D83938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9E730-EB8B-4401-B5E7-25C7E9D96C2A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31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C1E19-F614-4037-8EC6-585D9B8B5A6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647C1-950A-4415-AC30-91CFC8E353B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1228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94A0D-74B1-4957-8371-FBFCF62390F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AE6EC-EC3D-49DA-AB72-AC45F21A39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63723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3E60B-A151-42A5-A789-5DBDE67024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C0BA0-DF2C-4E3A-BD14-3D7F32EA443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95560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B216E-AB39-4C93-804C-E26703D96E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52F8E-FB62-4D02-A79D-B721830B113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755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E6790-E9D0-4260-B0E5-64C5057EAEF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378BB-7DCC-48E9-BEE8-283C8567904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84831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CE209-1086-4E08-A671-E69841AD4C9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00059-DEE4-411E-9B28-B8818643F3B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7004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ChangeArrowheads="1"/>
          </p:cNvSpPr>
          <p:nvPr/>
        </p:nvSpPr>
        <p:spPr bwMode="gray">
          <a:xfrm>
            <a:off x="0" y="641350"/>
            <a:ext cx="9144000" cy="920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kumimoji="0" lang="zh-TW" altLang="en-US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white">
          <a:xfrm>
            <a:off x="1588" y="766763"/>
            <a:ext cx="9142412" cy="1366837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kumimoji="0" lang="zh-TW" altLang="en-US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033" name="AutoShape 9"/>
          <p:cNvSpPr>
            <a:spLocks noChangeArrowheads="1"/>
          </p:cNvSpPr>
          <p:nvPr/>
        </p:nvSpPr>
        <p:spPr bwMode="gray">
          <a:xfrm>
            <a:off x="609600" y="344488"/>
            <a:ext cx="7366000" cy="644525"/>
          </a:xfrm>
          <a:prstGeom prst="roundRect">
            <a:avLst>
              <a:gd name="adj" fmla="val 41870"/>
            </a:avLst>
          </a:prstGeom>
          <a:gradFill rotWithShape="1">
            <a:gsLst>
              <a:gs pos="0">
                <a:schemeClr val="tx2">
                  <a:gamma/>
                  <a:shade val="46275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381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kumimoji="0" lang="zh-TW" altLang="en-US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96975"/>
            <a:ext cx="8229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ea typeface="新細明體" pitchFamily="18" charset="-120"/>
              </a:defRPr>
            </a:lvl1pPr>
          </a:lstStyle>
          <a:p>
            <a:pPr>
              <a:defRPr/>
            </a:pPr>
            <a:fld id="{A5C91E04-CBFA-486E-B61C-06DF8FF4CBA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9FDC225A-B477-4121-8536-F034C84EAE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TW"/>
          </a:p>
        </p:txBody>
      </p:sp>
      <p:pic>
        <p:nvPicPr>
          <p:cNvPr id="1034" name="圖片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6381750"/>
            <a:ext cx="15843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D787B38E-31F5-4AA6-9D20-525967711E0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88125" y="63817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898989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CECEF847-CEC0-412A-8D2D-18EA5A94093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ChangeArrowheads="1"/>
          </p:cNvSpPr>
          <p:nvPr/>
        </p:nvSpPr>
        <p:spPr bwMode="gray">
          <a:xfrm>
            <a:off x="0" y="641350"/>
            <a:ext cx="9144000" cy="920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zh-TW" altLang="en-US">
              <a:solidFill>
                <a:srgbClr val="0D1259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white">
          <a:xfrm>
            <a:off x="1588" y="766763"/>
            <a:ext cx="9142412" cy="1366837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zh-TW" altLang="en-US">
              <a:solidFill>
                <a:srgbClr val="0D1259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033" name="AutoShape 9"/>
          <p:cNvSpPr>
            <a:spLocks noChangeArrowheads="1"/>
          </p:cNvSpPr>
          <p:nvPr/>
        </p:nvSpPr>
        <p:spPr bwMode="gray">
          <a:xfrm>
            <a:off x="609600" y="344488"/>
            <a:ext cx="7366000" cy="644525"/>
          </a:xfrm>
          <a:prstGeom prst="roundRect">
            <a:avLst>
              <a:gd name="adj" fmla="val 41870"/>
            </a:avLst>
          </a:prstGeom>
          <a:gradFill rotWithShape="1">
            <a:gsLst>
              <a:gs pos="0">
                <a:schemeClr val="tx2">
                  <a:gamma/>
                  <a:shade val="46275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3810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zh-TW" altLang="en-US">
              <a:solidFill>
                <a:srgbClr val="0D1259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96975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FB5F0023-F1F3-4C39-93C2-E5810932B657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35104111-3C96-43FD-9E82-85D1156C9B22}" type="slidenum">
              <a:rPr lang="en-US" altLang="zh-TW">
                <a:solidFill>
                  <a:srgbClr val="0D1259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D1259"/>
              </a:solidFill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TW"/>
          </a:p>
        </p:txBody>
      </p:sp>
      <p:pic>
        <p:nvPicPr>
          <p:cNvPr id="1034" name="圖片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6381750"/>
            <a:ext cx="15843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11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5364088" y="5949280"/>
            <a:ext cx="2916952" cy="908720"/>
          </a:xfrm>
        </p:spPr>
        <p:txBody>
          <a:bodyPr>
            <a:normAutofit fontScale="47500" lnSpcReduction="20000"/>
          </a:bodyPr>
          <a:lstStyle/>
          <a:p>
            <a:pPr marL="457200" lvl="1" indent="0">
              <a:buNone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報告人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陳添旺校長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457200" lvl="1" indent="0">
              <a:buNone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日期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: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113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05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日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lvl="1" indent="0" algn="ctr">
              <a:buNone/>
            </a:pP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Presenter: </a:t>
            </a: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Chen Tian Wang</a:t>
            </a:r>
          </a:p>
          <a:p>
            <a:pPr marL="0" lvl="1" indent="0" algn="ctr">
              <a:buNone/>
            </a:pP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Date: October 6</a:t>
            </a:r>
            <a:r>
              <a:rPr lang="en-US" altLang="zh-TW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2024. 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9532" y="1592796"/>
            <a:ext cx="8424936" cy="1620180"/>
          </a:xfrm>
        </p:spPr>
        <p:txBody>
          <a:bodyPr/>
          <a:lstStyle/>
          <a:p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2025</a:t>
            </a:r>
            <a:r>
              <a:rPr lang="zh-TW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海</a:t>
            </a:r>
            <a:r>
              <a:rPr lang="zh-TW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外僑生產學攜手合作僑生專班招</a:t>
            </a: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生</a:t>
            </a: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Overseas Chinese Students </a:t>
            </a:r>
            <a:b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Industry-Academic Collaboration </a:t>
            </a:r>
            <a:b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Admission Brochure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09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fld id="{1091403E-05C2-4FC6-A6C4-AA3C7B03D067}" type="slidenum">
              <a:rPr lang="en-US" altLang="zh-TW" smtClean="0"/>
              <a:pPr/>
              <a:t>1</a:t>
            </a:fld>
            <a:endParaRPr lang="en-US" altLang="zh-TW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gray">
          <a:xfrm>
            <a:off x="6469563" y="620688"/>
            <a:ext cx="2160240" cy="61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290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CF9341D-3DF3-4AC2-B009-1B100EF94980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zh-TW" sz="1400"/>
          </a:p>
        </p:txBody>
      </p:sp>
      <p:sp>
        <p:nvSpPr>
          <p:cNvPr id="921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致用高中建教合作配合廠商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Industry-Education Collaboration Partners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47244" y="1124744"/>
            <a:ext cx="7560840" cy="5328591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一、資訊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科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Dept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of Computer Science: </a:t>
            </a:r>
            <a:endParaRPr lang="en-US" altLang="zh-TW" sz="18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宏全國際股份有限公司</a:t>
            </a:r>
            <a:endParaRPr lang="en-US" altLang="zh-TW" sz="18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1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Taiwan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HON CHUAN Group Company Limited.</a:t>
            </a:r>
          </a:p>
          <a:p>
            <a:pPr marL="0" indent="0">
              <a:buNone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   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同泰電子科技股份有限公司</a:t>
            </a:r>
          </a:p>
          <a:p>
            <a:pPr marL="0" indent="0"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zh-TW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Uniflex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Technology Incorporated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sz="1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 descr="G:\我的雲端硬碟\02_秘書\29_僑生專班\建教廠商照片\宏全國際\CA239F38-0CA3-401B-B5DB-468ED16CB7F5_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76872"/>
            <a:ext cx="288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8" descr="G:\我的雲端硬碟\02_秘書\29_僑生專班\建教廠商照片\宏全國際\791E7793-FA88-44C2-8E39-CB2B720471EF_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76872"/>
            <a:ext cx="288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50" y="4581128"/>
            <a:ext cx="2879805" cy="178527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229" y="4590163"/>
            <a:ext cx="2867779" cy="177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46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CF9341D-3DF3-4AC2-B009-1B100EF94980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zh-TW" sz="1400"/>
          </a:p>
        </p:txBody>
      </p:sp>
      <p:sp>
        <p:nvSpPr>
          <p:cNvPr id="921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致用高中建教合作配合廠商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Industry-Education Collaboration Partners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27584" y="1124744"/>
            <a:ext cx="7560840" cy="5328591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一、資訊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科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Dept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of Computer Science: </a:t>
            </a:r>
            <a:endParaRPr lang="en-US" altLang="zh-TW" sz="18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鴻佰科技股份有限公司</a:t>
            </a:r>
          </a:p>
          <a:p>
            <a:pPr marL="0" indent="0">
              <a:buNone/>
            </a:pPr>
            <a:r>
              <a:rPr lang="en-US" altLang="zh-TW" sz="1800" dirty="0" smtClean="0"/>
              <a:t>        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TW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Ingrasys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Technology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</a:p>
          <a:p>
            <a:pPr marL="0" indent="0">
              <a:buNone/>
            </a:pPr>
            <a:endParaRPr lang="en-US" altLang="zh-TW" sz="1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1800" dirty="0" smtClean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1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1800" dirty="0" smtClean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1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1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   </a:t>
            </a:r>
            <a:r>
              <a:rPr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4.</a:t>
            </a:r>
            <a:r>
              <a:rPr lang="zh-TW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望隼科技股份有限公司</a:t>
            </a:r>
          </a:p>
          <a:p>
            <a:pPr marL="0" indent="0">
              <a:buNone/>
            </a:pPr>
            <a:r>
              <a:rPr lang="en-US" altLang="zh-TW" sz="1800" dirty="0" smtClean="0"/>
              <a:t>        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TW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Vizionfocus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Corporation Limited</a:t>
            </a:r>
            <a:endParaRPr lang="zh-TW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</a:t>
            </a:r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   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08" y="2191477"/>
            <a:ext cx="2979407" cy="156242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173613"/>
            <a:ext cx="2952328" cy="158029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50" y="4538738"/>
            <a:ext cx="2990665" cy="172071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538737"/>
            <a:ext cx="2952328" cy="172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27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致用高中建教合作配合廠商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Industry-Education Collaboration Partners</a:t>
            </a:r>
            <a:endParaRPr lang="zh-TW" altLang="en-US" sz="2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二、機械科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Dept. of Mechanical Engineering: </a:t>
            </a:r>
          </a:p>
          <a:p>
            <a:pPr marL="0" indent="0">
              <a:buNone/>
            </a:pPr>
            <a:r>
              <a:rPr lang="en-US" altLang="zh-TW" sz="1800" dirty="0" smtClean="0"/>
              <a:t>       </a:t>
            </a:r>
            <a:r>
              <a:rPr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源</a:t>
            </a:r>
            <a:r>
              <a:rPr lang="zh-TW" altLang="zh-TW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豐精密科技股份有限公司</a:t>
            </a:r>
          </a:p>
          <a:p>
            <a:pPr marL="0" indent="0"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Yuan </a:t>
            </a:r>
            <a:r>
              <a:rPr lang="en-US" altLang="zh-TW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Fong Industrial Corporation </a:t>
            </a:r>
            <a:r>
              <a:rPr lang="en-US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Limited</a:t>
            </a:r>
            <a:endParaRPr lang="zh-TW" altLang="zh-TW" sz="1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1800" dirty="0" smtClean="0"/>
          </a:p>
          <a:p>
            <a:pPr marL="0" indent="0">
              <a:buNone/>
            </a:pPr>
            <a:endParaRPr lang="en-US" altLang="zh-TW" sz="1800" dirty="0"/>
          </a:p>
          <a:p>
            <a:pPr marL="0" indent="0">
              <a:buNone/>
            </a:pPr>
            <a:endParaRPr lang="en-US" altLang="zh-TW" sz="1800" dirty="0" smtClean="0"/>
          </a:p>
          <a:p>
            <a:pPr marL="0" indent="0">
              <a:buNone/>
            </a:pPr>
            <a:endParaRPr lang="en-US" altLang="zh-TW" sz="1800" dirty="0"/>
          </a:p>
          <a:p>
            <a:pPr marL="0" indent="0">
              <a:buNone/>
            </a:pPr>
            <a:endParaRPr lang="en-US" altLang="zh-TW" sz="1800" dirty="0" smtClean="0"/>
          </a:p>
          <a:p>
            <a:pPr marL="0" indent="0">
              <a:buNone/>
            </a:pPr>
            <a:r>
              <a:rPr lang="en-US" altLang="zh-TW" sz="1800" dirty="0"/>
              <a:t> </a:t>
            </a:r>
            <a:r>
              <a:rPr lang="en-US" altLang="zh-TW" sz="1800" dirty="0" smtClean="0"/>
              <a:t>      </a:t>
            </a:r>
            <a:r>
              <a:rPr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明</a:t>
            </a:r>
            <a:r>
              <a:rPr lang="zh-TW" altLang="zh-TW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昌國際工業股份公司</a:t>
            </a:r>
          </a:p>
          <a:p>
            <a:pPr marL="0" indent="0"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</a:t>
            </a:r>
            <a:r>
              <a:rPr lang="en-US" altLang="zh-TW" sz="1800" dirty="0" err="1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Machan</a:t>
            </a:r>
            <a:r>
              <a:rPr lang="en-US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International Corporation Limited</a:t>
            </a:r>
            <a:endParaRPr lang="zh-TW" altLang="zh-TW" sz="1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sz="1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638" y="2276872"/>
            <a:ext cx="3023321" cy="149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76872"/>
            <a:ext cx="2880320" cy="149107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37" y="4698015"/>
            <a:ext cx="3023322" cy="1524422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663907"/>
            <a:ext cx="2880320" cy="155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710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致用高中建教合作配合廠商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Industry-Education Collaboration Partners</a:t>
            </a:r>
            <a:endParaRPr lang="zh-TW" altLang="en-US" sz="2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二、機械科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Dept. of Mechanical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Engineering:</a:t>
            </a:r>
          </a:p>
          <a:p>
            <a:pPr marL="0" indent="0">
              <a:buNone/>
            </a:pPr>
            <a:r>
              <a:rPr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3.</a:t>
            </a:r>
            <a:r>
              <a:rPr lang="zh-TW" altLang="zh-TW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野寶科技股份有限公司</a:t>
            </a:r>
          </a:p>
          <a:p>
            <a:pPr marL="0" indent="0"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A-Pro </a:t>
            </a:r>
            <a:r>
              <a:rPr lang="en-US" altLang="zh-TW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Technology Corporation Limited</a:t>
            </a:r>
            <a:endParaRPr lang="zh-TW" altLang="zh-TW" sz="1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1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1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1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1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1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</a:t>
            </a:r>
            <a:r>
              <a:rPr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4.</a:t>
            </a:r>
            <a:r>
              <a:rPr lang="zh-TW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旭</a:t>
            </a:r>
            <a:r>
              <a:rPr lang="zh-TW" altLang="zh-TW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東機械工業股份有限公司</a:t>
            </a:r>
          </a:p>
          <a:p>
            <a:pPr marL="0" indent="0"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</a:t>
            </a:r>
            <a:r>
              <a:rPr lang="en-US" altLang="zh-TW" sz="1800" dirty="0" err="1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Shuz</a:t>
            </a:r>
            <a:r>
              <a:rPr lang="en-US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Tung Machinery Industrial Corporation Limited</a:t>
            </a:r>
            <a:endParaRPr lang="zh-TW" altLang="zh-TW" sz="1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sz="1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76872"/>
            <a:ext cx="2952328" cy="145816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145" y="2297560"/>
            <a:ext cx="2858159" cy="144320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628364"/>
            <a:ext cx="2952328" cy="175763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145" y="4628364"/>
            <a:ext cx="2858159" cy="17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06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致用高中建教合作配合廠商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Industry-Education Collaboration Partners</a:t>
            </a:r>
            <a:endParaRPr lang="zh-TW" altLang="en-US" sz="2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7798" y="1412776"/>
            <a:ext cx="7776864" cy="4824536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二、機械科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Dept. of Mechanical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Engineering:</a:t>
            </a:r>
          </a:p>
          <a:p>
            <a:pPr marL="0" indent="0">
              <a:buNone/>
            </a:pPr>
            <a:endParaRPr lang="en-US" altLang="zh-TW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5.</a:t>
            </a:r>
            <a:r>
              <a:rPr lang="zh-TW" altLang="zh-TW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伯鑫工具股份有限公司</a:t>
            </a:r>
          </a:p>
          <a:p>
            <a:pPr marL="0" indent="0"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</a:t>
            </a:r>
            <a:r>
              <a:rPr lang="en-US" altLang="zh-TW" sz="1800" dirty="0" err="1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Proxene</a:t>
            </a:r>
            <a:r>
              <a:rPr lang="en-US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Tools Corporation Limited</a:t>
            </a:r>
          </a:p>
          <a:p>
            <a:pPr marL="0" indent="0">
              <a:buNone/>
            </a:pPr>
            <a:endParaRPr lang="zh-TW" altLang="en-US" sz="1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429406"/>
            <a:ext cx="3168352" cy="18002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230" y="3429406"/>
            <a:ext cx="3168352" cy="179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28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CF9341D-3DF3-4AC2-B009-1B100EF94980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zh-TW" sz="1400"/>
          </a:p>
        </p:txBody>
      </p:sp>
      <p:sp>
        <p:nvSpPr>
          <p:cNvPr id="921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致用高中建教合作配合廠商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Industry-Education Collaboration Partners</a:t>
            </a:r>
            <a:endParaRPr lang="zh-TW" altLang="en-US" sz="2400" dirty="0">
              <a:ea typeface="新細明體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11559" y="1268760"/>
            <a:ext cx="8086353" cy="5589239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二、烘焙食品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科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Dept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of Baking and Food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Science:</a:t>
            </a:r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82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裕珍馨食品股份有限公司</a:t>
            </a:r>
            <a:endParaRPr lang="en-US" altLang="zh-TW" sz="18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820"/>
              </a:spcBef>
              <a:buNone/>
            </a:pPr>
            <a:r>
              <a:rPr lang="zh-TW" altLang="en-US" sz="1800" dirty="0"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  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  <a:cs typeface="Times New Roman" panose="02020603050405020304" pitchFamily="18" charset="0"/>
              </a:rPr>
              <a:t>   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YU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 SHIN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Foods Company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TW" sz="18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820"/>
              </a:spcBef>
              <a:buNone/>
            </a:pPr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    2</a:t>
            </a:r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太御食品股份有限公司</a:t>
            </a:r>
            <a:endParaRPr lang="en-US" altLang="zh-TW" sz="18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820"/>
              </a:spcBef>
              <a:buNone/>
            </a:pP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TW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TAI-YU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Foods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Company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TW" sz="18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820"/>
              </a:spcBef>
              <a:buNone/>
            </a:pPr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    3</a:t>
            </a:r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台灣伊莎貝爾食品股份有限公司</a:t>
            </a:r>
            <a:endParaRPr lang="en-US" altLang="zh-TW" sz="18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820"/>
              </a:spcBef>
              <a:buNone/>
            </a:pP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TW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ISABELLE (TAIWAN) Foods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Company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820"/>
              </a:spcBef>
              <a:buNone/>
            </a:pPr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    4</a:t>
            </a:r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zh-TW" sz="1800" dirty="0">
                <a:latin typeface="標楷體" pitchFamily="65" charset="-120"/>
                <a:ea typeface="標楷體" pitchFamily="65" charset="-120"/>
              </a:rPr>
              <a:t>義美食品股份有限公司</a:t>
            </a:r>
          </a:p>
          <a:p>
            <a:pPr marL="0" indent="0">
              <a:spcBef>
                <a:spcPts val="820"/>
              </a:spcBef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I-Mei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Foods Corporation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Limited.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 descr="G:\我的雲端硬碟\02_秘書\29_僑生專班\建教廠商照片\裕珍馨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68760"/>
            <a:ext cx="288000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 descr="G:\我的雲端硬碟\02_秘書\29_僑生專班\建教廠商照片\太御食品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112" y="2722147"/>
            <a:ext cx="2725842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 descr="G:\我的雲端硬碟\02_秘書\29_僑生專班\建教廠商照片\伊莎貝爾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727528"/>
            <a:ext cx="288000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757" y="4592690"/>
            <a:ext cx="2799712" cy="1574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2313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CF9341D-3DF3-4AC2-B009-1B100EF94980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zh-TW" sz="1400"/>
          </a:p>
        </p:txBody>
      </p:sp>
      <p:sp>
        <p:nvSpPr>
          <p:cNvPr id="921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致用高中僑生專班招生簡章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Operational Mode</a:t>
            </a:r>
            <a:endParaRPr lang="zh-TW" altLang="en-US" sz="2400" dirty="0">
              <a:ea typeface="新細明體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67544" y="980728"/>
            <a:ext cx="8568952" cy="5688632"/>
          </a:xfrm>
        </p:spPr>
        <p:txBody>
          <a:bodyPr/>
          <a:lstStyle/>
          <a:p>
            <a:r>
              <a:rPr lang="zh-TW" altLang="zh-TW" sz="2700" dirty="0">
                <a:latin typeface="標楷體" pitchFamily="65" charset="-120"/>
                <a:ea typeface="標楷體" pitchFamily="65" charset="-120"/>
              </a:rPr>
              <a:t>產學攜手合作僑生專班銜接升讀科技大學</a:t>
            </a:r>
            <a:endParaRPr lang="en-US" altLang="zh-TW" sz="27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Upon </a:t>
            </a:r>
            <a:r>
              <a:rPr lang="en-US" altLang="zh-TW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graduating from vocational high school, students can continue their education at universities.  </a:t>
            </a:r>
            <a:endParaRPr lang="zh-TW" altLang="zh-TW" sz="27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  ▲</a:t>
            </a:r>
            <a:r>
              <a:rPr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烘焙食品科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直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升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弘光</a:t>
            </a:r>
            <a:r>
              <a:rPr lang="zh-TW" altLang="zh-TW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科技大學</a:t>
            </a:r>
            <a:r>
              <a:rPr lang="en-US" altLang="zh-TW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食品科技系</a:t>
            </a:r>
            <a:r>
              <a:rPr lang="en-US" altLang="zh-TW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0" indent="0">
              <a:buNone/>
            </a:pP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000" dirty="0">
                <a:solidFill>
                  <a:srgbClr val="0000FF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Dept. of Baking and Food Science</a:t>
            </a:r>
          </a:p>
          <a:p>
            <a:pPr marL="0" indent="0">
              <a:buNone/>
            </a:pPr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TW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TW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HungKuang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University.</a:t>
            </a:r>
            <a:endParaRPr lang="en-US" altLang="zh-TW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Dept.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Food Science and Technology)</a:t>
            </a:r>
          </a:p>
          <a:p>
            <a:pPr marL="0" indent="0">
              <a:buNone/>
            </a:pPr>
            <a:endParaRPr lang="zh-TW" altLang="zh-TW" sz="2000" dirty="0"/>
          </a:p>
          <a:p>
            <a:pPr marL="0" indent="0">
              <a:buNone/>
            </a:pPr>
            <a:endParaRPr lang="en-US" altLang="zh-TW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16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99791"/>
            <a:ext cx="3600400" cy="2153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10" y="4041259"/>
            <a:ext cx="3159681" cy="2070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941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致用高中僑生專班招生簡章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Operational Mode</a:t>
            </a:r>
            <a:endParaRPr lang="zh-TW" altLang="en-US" sz="2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4355" y="1052736"/>
            <a:ext cx="8418125" cy="5400599"/>
          </a:xfrm>
        </p:spPr>
        <p:txBody>
          <a:bodyPr/>
          <a:lstStyle/>
          <a:p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產學攜手合作僑生專班銜接升讀科技大學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Upon graduating from vocational high school, students can continue their education at universities.  </a:t>
            </a:r>
            <a:endParaRPr lang="zh-TW" altLang="zh-TW" sz="24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 ▲</a:t>
            </a:r>
            <a:r>
              <a:rPr lang="zh-TW" altLang="en-US" sz="1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資訊科</a:t>
            </a: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直升</a:t>
            </a:r>
            <a:r>
              <a:rPr lang="zh-TW" altLang="en-US" sz="1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國立</a:t>
            </a:r>
            <a:r>
              <a:rPr lang="zh-TW" altLang="zh-TW" sz="1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勤益科大</a:t>
            </a:r>
            <a:r>
              <a:rPr lang="en-US" altLang="zh-TW" sz="1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1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電子工程系</a:t>
            </a:r>
            <a:r>
              <a:rPr lang="en-US" altLang="zh-TW" sz="1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zh-TW" sz="1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弘光科大</a:t>
            </a:r>
            <a:r>
              <a:rPr lang="en-US" altLang="zh-TW" sz="1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1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智慧科技應用</a:t>
            </a:r>
            <a:r>
              <a:rPr lang="zh-TW" altLang="zh-TW" sz="1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系</a:t>
            </a:r>
            <a:r>
              <a:rPr lang="en-US" altLang="zh-TW" sz="1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1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1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1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zh-TW" sz="1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育達科大</a:t>
            </a:r>
            <a:r>
              <a:rPr lang="en-US" altLang="zh-TW" sz="1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1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智慧機電工程與應用系</a:t>
            </a:r>
            <a:r>
              <a:rPr lang="en-US" altLang="zh-TW" sz="1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18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1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1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1800" dirty="0">
                <a:solidFill>
                  <a:srgbClr val="0000FF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Dept. of Computer Science</a:t>
            </a:r>
            <a:endParaRPr lang="zh-TW" altLang="zh-TW" sz="1800" dirty="0">
              <a:solidFill>
                <a:srgbClr val="0000FF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 National Chin-Yi University of Technology.</a:t>
            </a:r>
            <a:endParaRPr lang="zh-TW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(Dept. of Electronic Engineering)</a:t>
            </a:r>
          </a:p>
          <a:p>
            <a:pPr marL="0" indent="0"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 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HungKuang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University. </a:t>
            </a:r>
          </a:p>
          <a:p>
            <a:pPr marL="0" indent="0"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(Dept. of Intelligent Technology and Application)</a:t>
            </a:r>
          </a:p>
          <a:p>
            <a:pPr marL="0" indent="0"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 Yu Da University of Science and Technology. (Department of Applied   </a:t>
            </a:r>
            <a:b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Intelligent Mechanical and Electrical Engineering)</a:t>
            </a:r>
            <a:endParaRPr lang="zh-TW" altLang="en-US" sz="1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247" y="2708920"/>
            <a:ext cx="3013720" cy="1487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139479"/>
            <a:ext cx="2952328" cy="1361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03" y="5157192"/>
            <a:ext cx="2961726" cy="1292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274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致用高中僑生專班招生簡章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Operational Mode</a:t>
            </a:r>
            <a:endParaRPr lang="zh-TW" altLang="en-US" sz="2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196752"/>
            <a:ext cx="8640960" cy="5105400"/>
          </a:xfrm>
        </p:spPr>
        <p:txBody>
          <a:bodyPr/>
          <a:lstStyle/>
          <a:p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產學攜手合作僑生專班銜接升讀科技大學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Upon graduating from vocational high school, students can continue their education at universities</a:t>
            </a:r>
            <a:r>
              <a:rPr lang="en-US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  ▲</a:t>
            </a:r>
            <a:r>
              <a:rPr lang="zh-TW" altLang="en-US" sz="1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機械</a:t>
            </a:r>
            <a:r>
              <a:rPr lang="zh-TW" altLang="en-US" sz="1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科</a:t>
            </a:r>
            <a:r>
              <a:rPr lang="zh-TW" altLang="en-US" sz="1800" dirty="0">
                <a:latin typeface="標楷體" pitchFamily="65" charset="-120"/>
                <a:ea typeface="標楷體" pitchFamily="65" charset="-120"/>
              </a:rPr>
              <a:t>直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升</a:t>
            </a:r>
            <a:r>
              <a:rPr lang="zh-TW" altLang="en-US" sz="1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僑光</a:t>
            </a:r>
            <a:r>
              <a:rPr lang="zh-TW" altLang="zh-TW" sz="1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科技</a:t>
            </a:r>
            <a:r>
              <a:rPr lang="zh-TW" altLang="zh-TW" sz="1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大學</a:t>
            </a:r>
            <a:r>
              <a:rPr lang="en-US" altLang="zh-TW" sz="1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1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機械與電腦輔助工程系</a:t>
            </a:r>
            <a:r>
              <a:rPr lang="en-US" altLang="zh-TW" sz="1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、</a:t>
            </a:r>
            <a:endParaRPr lang="en-US" altLang="zh-TW" sz="18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1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1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         </a:t>
            </a:r>
            <a:r>
              <a:rPr lang="zh-TW" altLang="zh-TW" sz="1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修</a:t>
            </a:r>
            <a:r>
              <a:rPr lang="zh-TW" altLang="zh-TW" sz="1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平科</a:t>
            </a:r>
            <a:r>
              <a:rPr lang="zh-TW" altLang="zh-TW" sz="1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en-US" altLang="zh-TW" sz="1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1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機械工程系</a:t>
            </a:r>
            <a:r>
              <a:rPr lang="en-US" altLang="zh-TW" sz="1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1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1800" dirty="0">
                <a:solidFill>
                  <a:srgbClr val="0000FF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Dept. of Mechanical Engineering</a:t>
            </a:r>
          </a:p>
          <a:p>
            <a:pPr marL="0" indent="0">
              <a:buNone/>
            </a:pPr>
            <a:r>
              <a:rPr lang="en-US" altLang="zh-TW" sz="1800" dirty="0" smtClean="0"/>
              <a:t>       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TW" sz="1800" dirty="0" smtClean="0"/>
              <a:t>Overseas </a:t>
            </a:r>
            <a:r>
              <a:rPr lang="en-US" altLang="zh-TW" sz="1800" dirty="0"/>
              <a:t>Chinese </a:t>
            </a:r>
            <a:r>
              <a:rPr lang="en-US" altLang="zh-TW" sz="1800" dirty="0" smtClean="0"/>
              <a:t>University</a:t>
            </a:r>
          </a:p>
          <a:p>
            <a:pPr marL="0" indent="0">
              <a:buNone/>
            </a:pPr>
            <a:r>
              <a:rPr lang="en-US" altLang="zh-TW" sz="1800" dirty="0" smtClean="0"/>
              <a:t>          (Department </a:t>
            </a:r>
            <a:r>
              <a:rPr lang="en-US" altLang="zh-TW" sz="1800" dirty="0"/>
              <a:t>of Mechanical and Computer-Aided </a:t>
            </a:r>
            <a:r>
              <a:rPr lang="en-US" altLang="zh-TW" sz="1800" dirty="0" smtClean="0"/>
              <a:t>Engineering)</a:t>
            </a:r>
          </a:p>
          <a:p>
            <a:pPr marL="0" indent="0">
              <a:buNone/>
            </a:pPr>
            <a:r>
              <a:rPr lang="en-US" altLang="zh-TW" sz="1800" dirty="0"/>
              <a:t> </a:t>
            </a:r>
            <a:r>
              <a:rPr lang="en-US" altLang="zh-TW" sz="1800" dirty="0" smtClean="0"/>
              <a:t>      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TW" sz="1800" dirty="0" err="1"/>
              <a:t>HsiuPing</a:t>
            </a:r>
            <a:r>
              <a:rPr lang="en-US" altLang="zh-TW" sz="1800" dirty="0"/>
              <a:t> University of Science and </a:t>
            </a:r>
            <a:r>
              <a:rPr lang="en-US" altLang="zh-TW" sz="1800" dirty="0" smtClean="0"/>
              <a:t>Technology</a:t>
            </a:r>
          </a:p>
          <a:p>
            <a:pPr marL="0" indent="0">
              <a:buNone/>
            </a:pPr>
            <a:r>
              <a:rPr lang="en-US" altLang="zh-TW" sz="1800" dirty="0"/>
              <a:t> </a:t>
            </a:r>
            <a:r>
              <a:rPr lang="en-US" altLang="zh-TW" sz="1800" dirty="0" smtClean="0"/>
              <a:t>         (Department </a:t>
            </a:r>
            <a:r>
              <a:rPr lang="en-US" altLang="zh-TW" sz="1800" dirty="0"/>
              <a:t>of Mechanical </a:t>
            </a:r>
            <a:r>
              <a:rPr lang="en-US" altLang="zh-TW" sz="1800" dirty="0" smtClean="0"/>
              <a:t>Engineering)</a:t>
            </a:r>
            <a:endParaRPr lang="zh-TW" altLang="zh-TW" sz="1800" dirty="0"/>
          </a:p>
          <a:p>
            <a:pPr marL="0" indent="0">
              <a:buNone/>
            </a:pPr>
            <a:endParaRPr lang="zh-TW" altLang="zh-TW" sz="2000" dirty="0"/>
          </a:p>
          <a:p>
            <a:pPr marL="0" indent="0">
              <a:buNone/>
            </a:pPr>
            <a:endParaRPr lang="en-US" altLang="zh-TW" sz="20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10743"/>
            <a:ext cx="3528392" cy="1616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4710743"/>
            <a:ext cx="3312368" cy="1616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162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71549FA-BB80-4AED-A1E0-C6C077CFD0F9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zh-TW" sz="140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5576" y="404664"/>
            <a:ext cx="7010400" cy="563563"/>
          </a:xfrm>
        </p:spPr>
        <p:txBody>
          <a:bodyPr/>
          <a:lstStyle/>
          <a:p>
            <a:pPr eaLnBrk="1" hangingPunct="1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</a:t>
            </a:r>
            <a:r>
              <a:rPr lang="zh-TW" altLang="en-US" sz="24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資訊科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硬體設備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Equipment of the Dept. of </a:t>
            </a:r>
            <a:r>
              <a:rPr lang="en-US" altLang="zh-TW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Computer Science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42288" y="1052736"/>
            <a:ext cx="822960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en-US" altLang="zh-TW" sz="2400" dirty="0">
                <a:latin typeface="王漢宗細圓體繁" pitchFamily="18" charset="-120"/>
                <a:ea typeface="王漢宗細圓體繁" pitchFamily="18" charset="-120"/>
              </a:rPr>
              <a:t/>
            </a:r>
            <a:br>
              <a:rPr lang="en-US" altLang="zh-TW" sz="2400" dirty="0">
                <a:latin typeface="王漢宗細圓體繁" pitchFamily="18" charset="-120"/>
                <a:ea typeface="王漢宗細圓體繁" pitchFamily="18" charset="-120"/>
              </a:rPr>
            </a:br>
            <a:r>
              <a:rPr lang="en-US" altLang="zh-TW" sz="2400" dirty="0">
                <a:latin typeface="王漢宗細圓體繁" pitchFamily="18" charset="-120"/>
                <a:ea typeface="王漢宗細圓體繁" pitchFamily="18" charset="-120"/>
              </a:rPr>
              <a:t/>
            </a:r>
            <a:br>
              <a:rPr lang="en-US" altLang="zh-TW" sz="2400" dirty="0">
                <a:latin typeface="王漢宗細圓體繁" pitchFamily="18" charset="-120"/>
                <a:ea typeface="王漢宗細圓體繁" pitchFamily="18" charset="-120"/>
              </a:rPr>
            </a:br>
            <a:endParaRPr lang="en-US" altLang="zh-TW" sz="2400" dirty="0">
              <a:latin typeface="王漢宗細圓體繁" pitchFamily="18" charset="-120"/>
              <a:ea typeface="王漢宗細圓體繁" pitchFamily="18" charset="-120"/>
            </a:endParaRPr>
          </a:p>
          <a:p>
            <a:endParaRPr lang="en-US" altLang="zh-TW" dirty="0">
              <a:latin typeface="王漢宗細圓體繁" pitchFamily="18" charset="-120"/>
              <a:ea typeface="王漢宗細圓體繁" pitchFamily="18" charset="-12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42288" y="1052314"/>
            <a:ext cx="8543904" cy="524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panose="05000000000000000000" pitchFamily="2" charset="2"/>
              <a:buChar char="u"/>
            </a:pPr>
            <a:r>
              <a:rPr kumimoji="0" lang="zh-TW" altLang="en-US" sz="2400" b="1" kern="0" dirty="0">
                <a:latin typeface="標楷體" pitchFamily="65" charset="-120"/>
                <a:ea typeface="標楷體" pitchFamily="65" charset="-120"/>
              </a:rPr>
              <a:t>本班課程搭配專業教室及設備，照片如下：</a:t>
            </a:r>
            <a:endParaRPr kumimoji="0" lang="en-US" altLang="zh-TW" sz="2400" b="1" kern="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kumimoji="0" lang="en-US" altLang="zh-TW" sz="2400" b="1" kern="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Professional </a:t>
            </a:r>
            <a:r>
              <a:rPr kumimoji="0" lang="en-US" altLang="zh-TW" sz="2400" b="1" kern="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Classrooms and Facilities are as follows.</a:t>
            </a:r>
          </a:p>
          <a:p>
            <a:pPr>
              <a:buFont typeface="Wingdings" panose="05000000000000000000" pitchFamily="2" charset="2"/>
              <a:buChar char="u"/>
            </a:pPr>
            <a:endParaRPr kumimoji="0" lang="en-US" altLang="zh-TW" b="1" kern="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kumimoji="0" lang="en-US" altLang="zh-TW" b="1" kern="0" dirty="0">
                <a:latin typeface="標楷體" pitchFamily="65" charset="-120"/>
                <a:ea typeface="標楷體" pitchFamily="65" charset="-120"/>
              </a:rPr>
              <a:t/>
            </a:r>
            <a:br>
              <a:rPr kumimoji="0" lang="en-US" altLang="zh-TW" b="1" kern="0" dirty="0">
                <a:latin typeface="標楷體" pitchFamily="65" charset="-120"/>
                <a:ea typeface="標楷體" pitchFamily="65" charset="-120"/>
              </a:rPr>
            </a:br>
            <a:endParaRPr kumimoji="0" lang="en-US" altLang="zh-TW" b="1" kern="0" dirty="0">
              <a:latin typeface="標楷體" pitchFamily="65" charset="-120"/>
              <a:ea typeface="標楷體" pitchFamily="65" charset="-120"/>
            </a:endParaRPr>
          </a:p>
          <a:p>
            <a:endParaRPr lang="en-US" altLang="zh-TW" dirty="0">
              <a:latin typeface="王漢宗細圓體繁" pitchFamily="18" charset="-120"/>
              <a:ea typeface="王漢宗細圓體繁" pitchFamily="18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392451" y="1931887"/>
            <a:ext cx="7985901" cy="4449652"/>
            <a:chOff x="540845" y="1912554"/>
            <a:chExt cx="7985901" cy="444965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845" y="1912554"/>
              <a:ext cx="5543119" cy="44496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677" y="4091966"/>
              <a:ext cx="2636843" cy="22353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482" y="1947221"/>
              <a:ext cx="2583264" cy="22058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550A2929-9AB7-99A8-927B-3EBE15D4E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64" y="3212976"/>
            <a:ext cx="2127797" cy="52837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7F15E480-A60A-C345-3A15-49BE1FEBBB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9532" y="3284984"/>
            <a:ext cx="2127797" cy="45099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61974749-E1C7-B3DD-861D-C7D313C96D27}"/>
              </a:ext>
            </a:extLst>
          </p:cNvPr>
          <p:cNvSpPr/>
          <p:nvPr/>
        </p:nvSpPr>
        <p:spPr bwMode="auto">
          <a:xfrm>
            <a:off x="5994185" y="3256986"/>
            <a:ext cx="2185069" cy="4403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TW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Computer Hardware Repair Workshop</a:t>
            </a:r>
            <a:endParaRPr kumimoji="0" lang="zh-TW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093765EE-1D38-72D6-7FEB-FC768D3C8953}"/>
              </a:ext>
            </a:extLst>
          </p:cNvPr>
          <p:cNvSpPr/>
          <p:nvPr/>
        </p:nvSpPr>
        <p:spPr bwMode="auto">
          <a:xfrm>
            <a:off x="770422" y="5589240"/>
            <a:ext cx="2127797" cy="32682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TW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 Logic Laboratory</a:t>
            </a:r>
            <a:endParaRPr kumimoji="0" lang="zh-TW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5A6D6DE3-C9A2-4B92-3988-E910F08B5D64}"/>
              </a:ext>
            </a:extLst>
          </p:cNvPr>
          <p:cNvSpPr/>
          <p:nvPr/>
        </p:nvSpPr>
        <p:spPr bwMode="auto">
          <a:xfrm>
            <a:off x="3496852" y="5445224"/>
            <a:ext cx="2040477" cy="50013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TW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Development Workshop</a:t>
            </a:r>
            <a:endParaRPr kumimoji="0" lang="zh-TW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12002AB5-7D13-9AD9-694A-DF49A2087A38}"/>
              </a:ext>
            </a:extLst>
          </p:cNvPr>
          <p:cNvSpPr/>
          <p:nvPr/>
        </p:nvSpPr>
        <p:spPr bwMode="auto">
          <a:xfrm>
            <a:off x="6134560" y="5434730"/>
            <a:ext cx="1904318" cy="46225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TW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Microcontroller Laboratory</a:t>
            </a:r>
            <a:endParaRPr kumimoji="0" lang="zh-TW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949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4E9460FB-4027-4B81-8E13-16A1BB5B2F84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zh-TW" sz="140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584" y="32534"/>
            <a:ext cx="7010400" cy="1216946"/>
          </a:xfrm>
        </p:spPr>
        <p:txBody>
          <a:bodyPr/>
          <a:lstStyle/>
          <a:p>
            <a:pPr eaLnBrk="1" hangingPunct="1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致用高中位置 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&amp;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起源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Location &amp; Origin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6489" y="1228081"/>
            <a:ext cx="8374385" cy="520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  <a:defRPr/>
            </a:pPr>
            <a:r>
              <a:rPr kumimoji="0" lang="zh-TW" altLang="en-US" sz="2000" b="1" kern="0" dirty="0">
                <a:latin typeface="標楷體" pitchFamily="65" charset="-120"/>
                <a:ea typeface="標楷體" pitchFamily="65" charset="-120"/>
              </a:rPr>
              <a:t>學校位置</a:t>
            </a:r>
            <a:r>
              <a:rPr kumimoji="0" lang="zh-TW" altLang="en-US" sz="2000" b="1" kern="0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kumimoji="0" lang="en-US" altLang="zh-TW" sz="2000" kern="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Location</a:t>
            </a:r>
          </a:p>
          <a:p>
            <a:pPr marL="0" indent="0">
              <a:spcBef>
                <a:spcPts val="1200"/>
              </a:spcBef>
              <a:buNone/>
              <a:defRPr/>
            </a:pPr>
            <a:r>
              <a:rPr kumimoji="0" lang="zh-TW" altLang="en-US" sz="2000" b="1" kern="0" dirty="0">
                <a:latin typeface="標楷體" pitchFamily="65" charset="-120"/>
                <a:ea typeface="標楷體" pitchFamily="65" charset="-120"/>
              </a:rPr>
              <a:t>  </a:t>
            </a:r>
            <a:r>
              <a:rPr kumimoji="0" lang="zh-TW" altLang="en-US" sz="2000" b="1" kern="0" dirty="0" smtClean="0">
                <a:latin typeface="標楷體" pitchFamily="65" charset="-120"/>
                <a:ea typeface="標楷體" pitchFamily="65" charset="-120"/>
              </a:rPr>
              <a:t> 位於</a:t>
            </a:r>
            <a:r>
              <a:rPr kumimoji="0" lang="zh-TW" altLang="en-US" sz="2000" b="1" kern="0" dirty="0">
                <a:latin typeface="標楷體" pitchFamily="65" charset="-120"/>
                <a:ea typeface="標楷體" pitchFamily="65" charset="-120"/>
              </a:rPr>
              <a:t>台灣</a:t>
            </a:r>
            <a:r>
              <a:rPr kumimoji="0" lang="zh-TW" altLang="en-US" sz="2000" b="1" kern="0" dirty="0" smtClean="0">
                <a:latin typeface="標楷體" pitchFamily="65" charset="-120"/>
                <a:ea typeface="標楷體" pitchFamily="65" charset="-120"/>
              </a:rPr>
              <a:t>西部</a:t>
            </a:r>
            <a:r>
              <a:rPr kumimoji="0" lang="en-US" altLang="zh-TW" sz="2000" b="1" kern="0" dirty="0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kumimoji="0" lang="zh-TW" altLang="en-US" sz="2000" b="1" kern="0" dirty="0" smtClean="0">
                <a:latin typeface="標楷體" pitchFamily="65" charset="-120"/>
                <a:ea typeface="標楷體" pitchFamily="65" charset="-120"/>
              </a:rPr>
              <a:t>台中市</a:t>
            </a:r>
            <a:endParaRPr kumimoji="0" lang="en-US" altLang="zh-TW" sz="2000" b="1" kern="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r>
              <a:rPr kumimoji="0" lang="zh-TW" altLang="en-US" sz="2000" b="1" kern="0" dirty="0">
                <a:latin typeface="標楷體" pitchFamily="65" charset="-120"/>
                <a:ea typeface="標楷體" pitchFamily="65" charset="-120"/>
              </a:rPr>
              <a:t>  </a:t>
            </a:r>
            <a:r>
              <a:rPr kumimoji="0" lang="zh-TW" altLang="en-US" sz="2000" b="1" kern="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en-US" altLang="zh-TW" sz="2000" kern="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In Taichung City, the </a:t>
            </a:r>
            <a:r>
              <a:rPr kumimoji="0" lang="en-US" altLang="zh-TW" sz="2000" kern="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western part </a:t>
            </a:r>
            <a:r>
              <a:rPr kumimoji="0" lang="en-US" altLang="zh-TW" sz="2000" kern="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of </a:t>
            </a:r>
            <a:r>
              <a:rPr kumimoji="0" lang="en-US" altLang="zh-TW" sz="2000" kern="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Taiwan</a:t>
            </a:r>
            <a:r>
              <a:rPr kumimoji="0" lang="en-US" altLang="zh-TW" sz="2000" kern="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1200"/>
              </a:spcBef>
              <a:defRPr/>
            </a:pPr>
            <a:r>
              <a:rPr kumimoji="0" lang="zh-TW" altLang="en-US" sz="2000" b="1" kern="0" dirty="0" smtClean="0">
                <a:latin typeface="標楷體" pitchFamily="65" charset="-120"/>
                <a:ea typeface="標楷體" pitchFamily="65" charset="-120"/>
              </a:rPr>
              <a:t>校址：</a:t>
            </a:r>
            <a:r>
              <a:rPr kumimoji="0" lang="en-US" altLang="zh-TW" sz="2000" kern="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Address</a:t>
            </a:r>
            <a:r>
              <a:rPr kumimoji="0" lang="en-US" altLang="zh-TW" sz="2000" kern="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:</a:t>
            </a:r>
            <a:endParaRPr kumimoji="0" lang="en-US" altLang="zh-TW" sz="2000" b="1" kern="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r>
              <a:rPr kumimoji="0" lang="zh-TW" altLang="en-US" sz="2000" b="1" kern="0" dirty="0">
                <a:latin typeface="標楷體" pitchFamily="65" charset="-120"/>
                <a:ea typeface="標楷體" pitchFamily="65" charset="-120"/>
              </a:rPr>
              <a:t>  臺中市大甲區中山里</a:t>
            </a:r>
            <a:endParaRPr kumimoji="0" lang="en-US" altLang="zh-TW" sz="2000" b="1" kern="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r>
              <a:rPr kumimoji="0" lang="zh-TW" altLang="en-US" sz="2000" b="1" kern="0" dirty="0">
                <a:latin typeface="標楷體" pitchFamily="65" charset="-120"/>
                <a:ea typeface="標楷體" pitchFamily="65" charset="-120"/>
              </a:rPr>
              <a:t>  甲東路５１２號</a:t>
            </a:r>
            <a:endParaRPr kumimoji="0" lang="en-US" altLang="zh-TW" sz="2000" b="1" kern="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No.512,Jiadong</a:t>
            </a:r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Rd.,</a:t>
            </a:r>
            <a:r>
              <a:rPr lang="en-US" altLang="zh-TW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Dajia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Dist.,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Taichung City 437001,</a:t>
            </a:r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Taiwan (R.O.C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>
              <a:spcBef>
                <a:spcPts val="1200"/>
              </a:spcBef>
              <a:defRPr/>
            </a:pPr>
            <a:r>
              <a:rPr kumimoji="0" lang="zh-TW" altLang="en-US" sz="2000" b="1" kern="0" dirty="0" smtClean="0">
                <a:latin typeface="標楷體" pitchFamily="65" charset="-120"/>
                <a:ea typeface="標楷體" pitchFamily="65" charset="-120"/>
              </a:rPr>
              <a:t>學校</a:t>
            </a:r>
            <a:r>
              <a:rPr kumimoji="0" lang="zh-TW" altLang="en-US" sz="2000" b="1" kern="0" dirty="0">
                <a:latin typeface="標楷體" pitchFamily="65" charset="-120"/>
                <a:ea typeface="標楷體" pitchFamily="65" charset="-120"/>
              </a:rPr>
              <a:t>起源</a:t>
            </a:r>
            <a:r>
              <a:rPr kumimoji="0" lang="zh-TW" altLang="en-US" sz="2000" b="1" kern="0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kumimoji="0" lang="en-US" altLang="zh-TW" sz="2000" kern="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Origin</a:t>
            </a:r>
            <a:endParaRPr kumimoji="0" lang="en-US" altLang="zh-TW" sz="2000" b="1" kern="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r>
              <a:rPr kumimoji="0" lang="en-US" altLang="zh-TW" sz="2000" b="1" kern="0" dirty="0">
                <a:latin typeface="標楷體" pitchFamily="65" charset="-120"/>
                <a:ea typeface="標楷體" pitchFamily="65" charset="-120"/>
              </a:rPr>
              <a:t>  </a:t>
            </a:r>
            <a:r>
              <a:rPr kumimoji="0" lang="en-US" altLang="zh-TW" sz="2000" b="1" kern="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2000" b="1" kern="0" dirty="0" smtClean="0">
                <a:latin typeface="標楷體" pitchFamily="65" charset="-120"/>
                <a:ea typeface="標楷體" pitchFamily="65" charset="-120"/>
              </a:rPr>
              <a:t>創立</a:t>
            </a:r>
            <a:r>
              <a:rPr kumimoji="0" lang="zh-TW" altLang="en-US" sz="2000" b="1" kern="0" dirty="0">
                <a:latin typeface="標楷體" pitchFamily="65" charset="-120"/>
                <a:ea typeface="標楷體" pitchFamily="65" charset="-120"/>
              </a:rPr>
              <a:t>於</a:t>
            </a:r>
            <a:r>
              <a:rPr kumimoji="0" lang="en-US" altLang="zh-TW" sz="2000" b="1" kern="0" dirty="0">
                <a:latin typeface="標楷體" pitchFamily="65" charset="-120"/>
                <a:ea typeface="標楷體" pitchFamily="65" charset="-120"/>
              </a:rPr>
              <a:t>1963</a:t>
            </a:r>
            <a:r>
              <a:rPr kumimoji="0" lang="zh-TW" altLang="en-US" sz="2000" b="1" kern="0" dirty="0">
                <a:latin typeface="標楷體" pitchFamily="65" charset="-120"/>
                <a:ea typeface="標楷體" pitchFamily="65" charset="-120"/>
              </a:rPr>
              <a:t>年</a:t>
            </a:r>
            <a:endParaRPr kumimoji="0" lang="en-US" altLang="zh-TW" sz="2000" b="1" kern="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r>
              <a:rPr kumimoji="0" lang="en-US" altLang="zh-TW" sz="2000" kern="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2000" kern="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Founded </a:t>
            </a:r>
            <a:r>
              <a:rPr kumimoji="0" lang="en-US" altLang="zh-TW" sz="2000" kern="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in 1963.</a:t>
            </a:r>
          </a:p>
          <a:p>
            <a:pPr marL="0" indent="0">
              <a:buNone/>
              <a:defRPr/>
            </a:pPr>
            <a:r>
              <a:rPr kumimoji="0" lang="en-US" altLang="zh-TW" b="1" kern="0" dirty="0">
                <a:latin typeface="標楷體" pitchFamily="65" charset="-120"/>
                <a:ea typeface="標楷體" pitchFamily="65" charset="-120"/>
              </a:rPr>
              <a:t/>
            </a:r>
            <a:br>
              <a:rPr kumimoji="0" lang="en-US" altLang="zh-TW" b="1" kern="0" dirty="0">
                <a:latin typeface="標楷體" pitchFamily="65" charset="-120"/>
                <a:ea typeface="標楷體" pitchFamily="65" charset="-120"/>
              </a:rPr>
            </a:br>
            <a:endParaRPr kumimoji="0" lang="en-US" altLang="zh-TW" sz="2400" b="1" kern="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  <a:defRPr/>
            </a:pPr>
            <a:endParaRPr lang="zh-TW" altLang="zh-TW" sz="2400" dirty="0">
              <a:latin typeface="標楷體" pitchFamily="65" charset="-120"/>
              <a:ea typeface="標楷體" pitchFamily="65" charset="-120"/>
            </a:endParaRPr>
          </a:p>
          <a:p>
            <a:pPr lvl="1">
              <a:defRPr/>
            </a:pPr>
            <a:endParaRPr kumimoji="0" lang="en-US" altLang="zh-TW" kern="0" dirty="0">
              <a:ea typeface="王漢宗特明體一標準" pitchFamily="18" charset="-120"/>
            </a:endParaRPr>
          </a:p>
        </p:txBody>
      </p:sp>
      <p:pic>
        <p:nvPicPr>
          <p:cNvPr id="8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28081"/>
            <a:ext cx="3597473" cy="5078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橢圓 8"/>
          <p:cNvSpPr/>
          <p:nvPr/>
        </p:nvSpPr>
        <p:spPr>
          <a:xfrm>
            <a:off x="6797341" y="2695101"/>
            <a:ext cx="1079500" cy="431800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0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366" y="2137002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208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71549FA-BB80-4AED-A1E0-C6C077CFD0F9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zh-TW" sz="140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5576" y="404664"/>
            <a:ext cx="7010400" cy="563563"/>
          </a:xfrm>
        </p:spPr>
        <p:txBody>
          <a:bodyPr/>
          <a:lstStyle/>
          <a:p>
            <a:pPr eaLnBrk="1" hangingPunct="1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</a:t>
            </a:r>
            <a:r>
              <a:rPr lang="zh-TW" altLang="en-US" sz="24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烘焙食品科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硬體設備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Equipment of the Dept. of </a:t>
            </a:r>
            <a:r>
              <a:rPr lang="en-US" altLang="zh-TW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Baking and Food 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42288" y="1052736"/>
            <a:ext cx="822960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en-US" altLang="zh-TW" sz="2400" dirty="0">
                <a:latin typeface="王漢宗細圓體繁" pitchFamily="18" charset="-120"/>
                <a:ea typeface="王漢宗細圓體繁" pitchFamily="18" charset="-120"/>
              </a:rPr>
              <a:t/>
            </a:r>
            <a:br>
              <a:rPr lang="en-US" altLang="zh-TW" sz="2400" dirty="0">
                <a:latin typeface="王漢宗細圓體繁" pitchFamily="18" charset="-120"/>
                <a:ea typeface="王漢宗細圓體繁" pitchFamily="18" charset="-120"/>
              </a:rPr>
            </a:br>
            <a:r>
              <a:rPr lang="en-US" altLang="zh-TW" sz="2400" dirty="0">
                <a:latin typeface="王漢宗細圓體繁" pitchFamily="18" charset="-120"/>
                <a:ea typeface="王漢宗細圓體繁" pitchFamily="18" charset="-120"/>
              </a:rPr>
              <a:t/>
            </a:r>
            <a:br>
              <a:rPr lang="en-US" altLang="zh-TW" sz="2400" dirty="0">
                <a:latin typeface="王漢宗細圓體繁" pitchFamily="18" charset="-120"/>
                <a:ea typeface="王漢宗細圓體繁" pitchFamily="18" charset="-120"/>
              </a:rPr>
            </a:br>
            <a:endParaRPr lang="en-US" altLang="zh-TW" sz="2400" dirty="0">
              <a:latin typeface="王漢宗細圓體繁" pitchFamily="18" charset="-120"/>
              <a:ea typeface="王漢宗細圓體繁" pitchFamily="18" charset="-120"/>
            </a:endParaRPr>
          </a:p>
          <a:p>
            <a:endParaRPr lang="en-US" altLang="zh-TW" dirty="0">
              <a:latin typeface="王漢宗細圓體繁" pitchFamily="18" charset="-120"/>
              <a:ea typeface="王漢宗細圓體繁" pitchFamily="18" charset="-12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20584" y="1124744"/>
            <a:ext cx="8229600" cy="524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kumimoji="0" lang="zh-TW" altLang="en-US" sz="2400" b="1" kern="0" dirty="0">
                <a:latin typeface="標楷體" pitchFamily="65" charset="-120"/>
                <a:ea typeface="標楷體" pitchFamily="65" charset="-120"/>
              </a:rPr>
              <a:t>本班課程搭配專業教室及設備，照片如下：</a:t>
            </a:r>
            <a:endParaRPr kumimoji="0" lang="en-US" altLang="zh-TW" sz="2400" b="1" kern="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kumimoji="0" lang="en-US" altLang="zh-TW" sz="2400" b="1" kern="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Professional Classrooms and Facilities are as follows.</a:t>
            </a:r>
          </a:p>
          <a:p>
            <a:pPr marL="0" indent="0">
              <a:buNone/>
            </a:pPr>
            <a:endParaRPr kumimoji="0" lang="en-US" altLang="zh-TW" sz="2400" b="1" kern="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zh-TW" altLang="en-US" sz="2400" b="1" dirty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87909" y="1988060"/>
            <a:ext cx="8786376" cy="4189093"/>
            <a:chOff x="287909" y="1988060"/>
            <a:chExt cx="8786376" cy="4189093"/>
          </a:xfrm>
        </p:grpSpPr>
        <p:pic>
          <p:nvPicPr>
            <p:cNvPr id="6" name="Picture 5" descr="C:\Users\Super\Downloads\168871336468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909" y="2011811"/>
              <a:ext cx="5929912" cy="4165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7821" y="1988060"/>
              <a:ext cx="2856464" cy="220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8576" y="4161710"/>
              <a:ext cx="2829642" cy="2013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4F8D2FC9-69B1-A2A5-0EAF-C8FF8BC05FC1}"/>
              </a:ext>
            </a:extLst>
          </p:cNvPr>
          <p:cNvSpPr/>
          <p:nvPr/>
        </p:nvSpPr>
        <p:spPr bwMode="auto">
          <a:xfrm>
            <a:off x="304254" y="3587104"/>
            <a:ext cx="2928063" cy="31600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TW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Beverage Mixing Classroom</a:t>
            </a:r>
            <a:endParaRPr kumimoji="0" lang="zh-TW" altLang="en-US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2A845EA1-A658-F587-1F25-F07739929143}"/>
              </a:ext>
            </a:extLst>
          </p:cNvPr>
          <p:cNvSpPr/>
          <p:nvPr/>
        </p:nvSpPr>
        <p:spPr bwMode="auto">
          <a:xfrm>
            <a:off x="3248662" y="3602634"/>
            <a:ext cx="2928063" cy="31600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TW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Guided Tour Classroom</a:t>
            </a:r>
            <a:endParaRPr lang="zh-TW" altLang="en-US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C28B51E9-89F2-FEB7-F6D2-CCBA6097F8EE}"/>
              </a:ext>
            </a:extLst>
          </p:cNvPr>
          <p:cNvSpPr/>
          <p:nvPr/>
        </p:nvSpPr>
        <p:spPr bwMode="auto">
          <a:xfrm>
            <a:off x="6176725" y="3602634"/>
            <a:ext cx="2928063" cy="31600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TW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Chinese Cuisine Classroom</a:t>
            </a:r>
            <a:endParaRPr lang="zh-TW" altLang="en-US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2F706A3C-30EE-933F-24D7-A5106E799BA7}"/>
              </a:ext>
            </a:extLst>
          </p:cNvPr>
          <p:cNvSpPr/>
          <p:nvPr/>
        </p:nvSpPr>
        <p:spPr bwMode="auto">
          <a:xfrm>
            <a:off x="304254" y="6168375"/>
            <a:ext cx="2663022" cy="53820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TW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Food and Beverage Service Classroom</a:t>
            </a:r>
            <a:endParaRPr lang="zh-TW" altLang="en-US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3E27BFBA-CD05-0510-8D44-A1C7EF755E0E}"/>
              </a:ext>
            </a:extLst>
          </p:cNvPr>
          <p:cNvSpPr/>
          <p:nvPr/>
        </p:nvSpPr>
        <p:spPr bwMode="auto">
          <a:xfrm>
            <a:off x="3232317" y="6200904"/>
            <a:ext cx="2928063" cy="31600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TW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Guest Room Classroom</a:t>
            </a:r>
            <a:endParaRPr lang="zh-TW" altLang="en-US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21E7BDAC-0491-6FEE-99E4-A89390812D29}"/>
              </a:ext>
            </a:extLst>
          </p:cNvPr>
          <p:cNvSpPr/>
          <p:nvPr/>
        </p:nvSpPr>
        <p:spPr bwMode="auto">
          <a:xfrm>
            <a:off x="6245300" y="6156529"/>
            <a:ext cx="2720585" cy="2809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TW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Baking Classroom</a:t>
            </a:r>
            <a:endParaRPr lang="zh-TW" altLang="en-US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535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高中</a:t>
            </a:r>
            <a:r>
              <a:rPr lang="zh-TW" altLang="en-US" sz="24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機械</a:t>
            </a:r>
            <a:r>
              <a:rPr lang="zh-TW" altLang="en-US" sz="24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科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硬體設備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Equipment of the Dept. of </a:t>
            </a:r>
            <a:r>
              <a:rPr lang="en-US" altLang="zh-TW" sz="24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Mechanical Engineering</a:t>
            </a:r>
            <a:endParaRPr lang="zh-TW" altLang="en-US" sz="2400" b="1" dirty="0">
              <a:solidFill>
                <a:srgbClr val="FFFF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本班課程搭配專業教室及設備，照片如下：</a:t>
            </a:r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400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Professional Classrooms and Facilities are as follows.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48880"/>
            <a:ext cx="770654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078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CF9341D-3DF3-4AC2-B009-1B100EF94980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zh-TW" sz="1400"/>
          </a:p>
        </p:txBody>
      </p:sp>
      <p:sp>
        <p:nvSpPr>
          <p:cNvPr id="921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致用高中宿舍硬體設備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Dormitory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02092"/>
            <a:ext cx="6696744" cy="4973460"/>
          </a:xfrm>
        </p:spPr>
      </p:pic>
      <p:sp>
        <p:nvSpPr>
          <p:cNvPr id="2" name="文字方塊 1"/>
          <p:cNvSpPr txBox="1"/>
          <p:nvPr/>
        </p:nvSpPr>
        <p:spPr>
          <a:xfrm>
            <a:off x="5414156" y="3746543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標楷體" pitchFamily="65" charset="-120"/>
                <a:ea typeface="標楷體" pitchFamily="65" charset="-120"/>
              </a:rPr>
              <a:t>6~8</a:t>
            </a:r>
            <a:endParaRPr lang="zh-TW" altLang="en-US" sz="1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209814" y="6098553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標楷體" pitchFamily="65" charset="-120"/>
                <a:ea typeface="標楷體" pitchFamily="65" charset="-120"/>
              </a:rPr>
              <a:t>6~8</a:t>
            </a:r>
            <a:endParaRPr lang="zh-TW" altLang="en-US" sz="1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圓角矩形 3"/>
          <p:cNvSpPr/>
          <p:nvPr/>
        </p:nvSpPr>
        <p:spPr bwMode="auto">
          <a:xfrm flipV="1">
            <a:off x="6444109" y="3572273"/>
            <a:ext cx="288032" cy="1800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圓角矩形 7"/>
          <p:cNvSpPr/>
          <p:nvPr/>
        </p:nvSpPr>
        <p:spPr bwMode="auto">
          <a:xfrm flipV="1">
            <a:off x="2317826" y="6139045"/>
            <a:ext cx="288032" cy="1440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209814" y="6072545"/>
            <a:ext cx="554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標楷體" pitchFamily="65" charset="-120"/>
                <a:ea typeface="標楷體" pitchFamily="65" charset="-120"/>
              </a:rPr>
              <a:t>6~8</a:t>
            </a:r>
            <a:endParaRPr lang="zh-TW" altLang="en-US" sz="1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755576" y="955292"/>
            <a:ext cx="7257081" cy="4320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The accommodation environment is spacious and bright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zh-TW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D4AEFCCB-437F-F46B-0490-E490EA67A618}"/>
              </a:ext>
            </a:extLst>
          </p:cNvPr>
          <p:cNvSpPr/>
          <p:nvPr/>
        </p:nvSpPr>
        <p:spPr bwMode="auto">
          <a:xfrm>
            <a:off x="1051667" y="3117670"/>
            <a:ext cx="3232301" cy="45460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altLang="zh-TW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Spacious and Bright</a:t>
            </a:r>
            <a:endParaRPr kumimoji="0" lang="zh-TW" altLang="en-US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CBF4F8C4-CB3C-3071-DB2D-70EEC1DF4927}"/>
              </a:ext>
            </a:extLst>
          </p:cNvPr>
          <p:cNvSpPr/>
          <p:nvPr/>
        </p:nvSpPr>
        <p:spPr bwMode="auto">
          <a:xfrm>
            <a:off x="4258490" y="3120562"/>
            <a:ext cx="3409853" cy="45171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Inside the dormitory, male</a:t>
            </a:r>
            <a:r>
              <a:rPr kumimoji="0" lang="en-US" altLang="zh-TW" sz="1400" b="0" i="0" u="none" strike="noStrike" cap="none" normalizeH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students </a:t>
            </a:r>
            <a:r>
              <a:rPr kumimoji="0" lang="en-US" altLang="zh-TW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share a room with 6 to 8 individuals.</a:t>
            </a:r>
            <a:endParaRPr kumimoji="0" lang="zh-TW" altLang="en-US" sz="1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34E01B85-136B-CDAF-01E2-52390C0A8630}"/>
              </a:ext>
            </a:extLst>
          </p:cNvPr>
          <p:cNvSpPr/>
          <p:nvPr/>
        </p:nvSpPr>
        <p:spPr bwMode="auto">
          <a:xfrm>
            <a:off x="1051666" y="5517232"/>
            <a:ext cx="3206823" cy="45171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Inside the dormitory, female</a:t>
            </a:r>
            <a:r>
              <a:rPr kumimoji="0" lang="en-US" altLang="zh-TW" sz="1400" b="0" i="0" u="none" strike="noStrike" cap="none" normalizeH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students </a:t>
            </a:r>
            <a:r>
              <a:rPr kumimoji="0" lang="en-US" altLang="zh-TW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share a room with 6 to 8 individuals.</a:t>
            </a:r>
            <a:endParaRPr kumimoji="0" lang="zh-TW" altLang="en-US" sz="1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893676C2-DDA7-E274-02C6-C5A4C8A944F7}"/>
              </a:ext>
            </a:extLst>
          </p:cNvPr>
          <p:cNvSpPr/>
          <p:nvPr/>
        </p:nvSpPr>
        <p:spPr bwMode="auto">
          <a:xfrm>
            <a:off x="4258489" y="5505122"/>
            <a:ext cx="3409853" cy="45171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altLang="zh-TW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Shower Room</a:t>
            </a:r>
            <a:endParaRPr kumimoji="0" lang="zh-TW" altLang="en-US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158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6256" y="6434756"/>
            <a:ext cx="2133600" cy="320675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CF9341D-3DF3-4AC2-B009-1B100EF94980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zh-TW" sz="1400"/>
          </a:p>
        </p:txBody>
      </p:sp>
      <p:sp>
        <p:nvSpPr>
          <p:cNvPr id="921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致用高中餐廳硬體設備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Restaurants</a:t>
            </a:r>
            <a:endParaRPr lang="zh-TW" altLang="en-US" sz="2400" dirty="0">
              <a:ea typeface="新細明體" charset="-120"/>
            </a:endParaRPr>
          </a:p>
        </p:txBody>
      </p:sp>
      <p:pic>
        <p:nvPicPr>
          <p:cNvPr id="6" name="內容版面配置區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288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2880000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55" y="4211146"/>
            <a:ext cx="291847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94928"/>
            <a:ext cx="28800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456257" y="3240821"/>
            <a:ext cx="2611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萊爾富便利商店</a:t>
            </a:r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en-US" altLang="zh-TW" sz="1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Hi-Life Convenient Store </a:t>
            </a:r>
            <a:endParaRPr lang="zh-TW" altLang="en-US" sz="16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644009" y="3220370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學生餐廳入口</a:t>
            </a:r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1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Entrance of </a:t>
            </a:r>
            <a:r>
              <a:rPr lang="en-US" altLang="zh-TW" sz="1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Student Restaurant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547664" y="5994928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學生餐廳</a:t>
            </a:r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en-US" altLang="zh-TW" sz="1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Student Restaurant</a:t>
            </a:r>
            <a:endParaRPr lang="zh-TW" altLang="en-US" sz="16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355976" y="5970133"/>
            <a:ext cx="2712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學生餐廳</a:t>
            </a:r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en-US" altLang="zh-TW" sz="1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Student </a:t>
            </a:r>
            <a:r>
              <a:rPr lang="en-US" altLang="zh-TW" sz="1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Restaurant</a:t>
            </a:r>
            <a:endParaRPr lang="zh-TW" altLang="en-US" sz="16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30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致用高中僑生專班費用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School Fees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470637" y="1052736"/>
                <a:ext cx="8229600" cy="5256584"/>
              </a:xfrm>
            </p:spPr>
            <p:txBody>
              <a:bodyPr/>
              <a:lstStyle/>
              <a:p>
                <a:r>
                  <a:rPr lang="zh-TW" altLang="en-US" sz="2000" dirty="0">
                    <a:latin typeface="標楷體" pitchFamily="65" charset="-120"/>
                    <a:ea typeface="標楷體" pitchFamily="65" charset="-120"/>
                  </a:rPr>
                  <a:t>在校學費約</a:t>
                </a:r>
                <a:r>
                  <a:rPr lang="en-US" altLang="zh-TW" sz="2000" dirty="0">
                    <a:latin typeface="標楷體" pitchFamily="65" charset="-120"/>
                    <a:ea typeface="標楷體" pitchFamily="65" charset="-120"/>
                  </a:rPr>
                  <a:t>(</a:t>
                </a:r>
                <a:r>
                  <a:rPr lang="zh-TW" altLang="en-US" sz="2000" dirty="0">
                    <a:latin typeface="標楷體" pitchFamily="65" charset="-120"/>
                    <a:ea typeface="標楷體" pitchFamily="65" charset="-120"/>
                  </a:rPr>
                  <a:t>新臺幣</a:t>
                </a:r>
                <a:r>
                  <a:rPr lang="en-US" altLang="zh-TW" sz="2000" dirty="0">
                    <a:latin typeface="標楷體" pitchFamily="65" charset="-120"/>
                    <a:ea typeface="標楷體" pitchFamily="65" charset="-120"/>
                  </a:rPr>
                  <a:t>NT)(1US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/>
                        <a:ea typeface="標楷體" pitchFamily="65" charset="-120"/>
                      </a:rPr>
                      <m:t>≒</m:t>
                    </m:r>
                  </m:oMath>
                </a14:m>
                <a:r>
                  <a:rPr lang="en-US" altLang="zh-TW" sz="2000" dirty="0">
                    <a:latin typeface="標楷體" pitchFamily="65" charset="-120"/>
                    <a:ea typeface="標楷體" pitchFamily="65" charset="-120"/>
                  </a:rPr>
                  <a:t>31NT)</a:t>
                </a:r>
              </a:p>
              <a:p>
                <a:pPr marL="0" indent="0">
                  <a:buNone/>
                </a:pPr>
                <a:r>
                  <a:rPr lang="en-US" altLang="zh-TW" sz="2000" dirty="0" smtClean="0"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      School </a:t>
                </a:r>
                <a:r>
                  <a:rPr lang="en-US" altLang="zh-TW" sz="2000" dirty="0"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Fees show as follows. (1US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/>
                        <a:ea typeface="標楷體" pitchFamily="65" charset="-120"/>
                      </a:rPr>
                      <m:t>≒</m:t>
                    </m:r>
                  </m:oMath>
                </a14:m>
                <a:r>
                  <a:rPr lang="en-US" altLang="zh-TW" sz="2000" dirty="0"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31NT)</a:t>
                </a:r>
              </a:p>
              <a:p>
                <a:endParaRPr lang="en-US" altLang="zh-TW" sz="2000" dirty="0">
                  <a:latin typeface="標楷體" pitchFamily="65" charset="-120"/>
                  <a:ea typeface="標楷體" pitchFamily="65" charset="-120"/>
                </a:endParaRPr>
              </a:p>
              <a:p>
                <a:pPr marL="0" indent="0">
                  <a:buNone/>
                </a:pPr>
                <a:endParaRPr lang="zh-TW" altLang="en-US" sz="20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0637" y="1052736"/>
                <a:ext cx="8229600" cy="5256584"/>
              </a:xfrm>
              <a:blipFill rotWithShape="1">
                <a:blip r:embed="rId2"/>
                <a:stretch>
                  <a:fillRect l="-593" t="-58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36874" y="6405776"/>
            <a:ext cx="2133600" cy="320675"/>
          </a:xfrm>
        </p:spPr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8" y="4394784"/>
            <a:ext cx="9144000" cy="246321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8" y="1831198"/>
            <a:ext cx="9144000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6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CF9341D-3DF3-4AC2-B009-1B100EF94980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zh-TW" sz="1400"/>
          </a:p>
        </p:txBody>
      </p:sp>
      <p:sp>
        <p:nvSpPr>
          <p:cNvPr id="921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致用高中僑生專班入學優惠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Entrance Benefits</a:t>
            </a:r>
            <a:endParaRPr lang="zh-TW" altLang="en-US" sz="2400" dirty="0">
              <a:ea typeface="新細明體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23528" y="1124744"/>
            <a:ext cx="8712968" cy="5517232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入學優惠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2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altLang="zh-TW" sz="2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Entrance </a:t>
            </a:r>
            <a:r>
              <a:rPr lang="en-US" altLang="zh-TW" sz="2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Benefits:</a:t>
            </a:r>
            <a:endParaRPr lang="en-US" altLang="zh-TW" sz="26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三年免學費，政府補助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NT25,400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元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每學期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2200" dirty="0" smtClean="0">
                <a:latin typeface="Times New Roman" pitchFamily="18" charset="0"/>
                <a:cs typeface="Times New Roman" pitchFamily="18" charset="0"/>
              </a:rPr>
              <a:t>Three </a:t>
            </a: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years of tuition waived, with </a:t>
            </a:r>
            <a:r>
              <a:rPr lang="en-US" altLang="zh-TW" sz="2200" dirty="0" smtClean="0">
                <a:latin typeface="Times New Roman" pitchFamily="18" charset="0"/>
                <a:cs typeface="Times New Roman" pitchFamily="18" charset="0"/>
              </a:rPr>
              <a:t>government subsidies </a:t>
            </a: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of  </a:t>
            </a:r>
            <a:r>
              <a:rPr lang="en-US" altLang="zh-TW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zh-TW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zh-TW" sz="2200" dirty="0" smtClean="0">
                <a:latin typeface="Times New Roman" pitchFamily="18" charset="0"/>
                <a:cs typeface="Times New Roman" pitchFamily="18" charset="0"/>
              </a:rPr>
              <a:t>          NT$25,400 </a:t>
            </a: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per </a:t>
            </a:r>
            <a:r>
              <a:rPr lang="en-US" altLang="zh-TW" sz="2200" dirty="0" smtClean="0">
                <a:latin typeface="Times New Roman" pitchFamily="18" charset="0"/>
                <a:cs typeface="Times New Roman" pitchFamily="18" charset="0"/>
              </a:rPr>
              <a:t>semester.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免費制服、運動服各一套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人，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價值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NT$5,000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元。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zh-TW" altLang="en-US" sz="22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zh-TW" altLang="en-US" sz="22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TW" sz="2200" dirty="0" smtClean="0">
                <a:latin typeface="Times New Roman" pitchFamily="18" charset="0"/>
                <a:cs typeface="Times New Roman" pitchFamily="18" charset="0"/>
              </a:rPr>
              <a:t>One </a:t>
            </a: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free set of school uniform and sportswear, valued </a:t>
            </a:r>
            <a:r>
              <a:rPr lang="en-US" altLang="zh-TW" sz="2200" dirty="0" smtClean="0">
                <a:latin typeface="Times New Roman" pitchFamily="18" charset="0"/>
                <a:cs typeface="Times New Roman" pitchFamily="18" charset="0"/>
              </a:rPr>
              <a:t>at NT$5,000</a:t>
            </a: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zh-TW" altLang="zh-TW" sz="2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endParaRPr lang="zh-TW" altLang="zh-TW" sz="28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  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075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CDBF07A-DFAB-E7E6-2FB9-1AB86CE6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致用高中僑生專班入學優惠</a:t>
            </a: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/>
            </a:r>
            <a:b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</a:b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Entrance Benefits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40A4F94F-A105-93FA-4806-E98491074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112568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免費寢具一組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價值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NT$3,500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元。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zh-TW" altLang="en-US" sz="2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zh-TW" altLang="en-US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One 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free bedding set, valued at NT$3,500.</a:t>
            </a:r>
            <a:endParaRPr lang="zh-TW" altLang="zh-TW" sz="24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第一志願錄取本校入學獎學金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NT$5,000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元。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zh-TW" altLang="en-US" sz="2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zh-TW" alt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NT$5,000 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scholarship for first-choice applicants admitted 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          to 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this school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免費華文課程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價值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NT$5,000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元。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            Free 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Chinese language courses, valued at NT$5,000.</a:t>
            </a:r>
            <a:endParaRPr lang="zh-TW" altLang="zh-TW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endParaRPr lang="zh-TW" altLang="zh-TW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9874966C-40AD-2F28-26FD-A5635D258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9909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致用高中僑生專班入學優惠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Entrance Benefits</a:t>
            </a:r>
            <a:endParaRPr lang="zh-TW" altLang="en-US" sz="2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1628800"/>
            <a:ext cx="8136904" cy="4320480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在學期間相關費用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含生活費預支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，採免利息分期繳交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During 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the school term, related expenses (including living 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    expense 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advances) can be paid in interest-free installments.</a:t>
            </a:r>
          </a:p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7.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安排高薪工讀、免費旅遊參訪、辦理迎新慶生活動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     Arrangement 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of high-paying part-time jobs, free travel tours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and welcome events.</a:t>
            </a:r>
            <a:endParaRPr lang="zh-TW" altLang="zh-TW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1800"/>
              </a:spcBef>
              <a:buNone/>
            </a:pPr>
            <a:endParaRPr lang="zh-TW" altLang="zh-TW" sz="1800" dirty="0">
              <a:latin typeface="標楷體" pitchFamily="65" charset="-120"/>
              <a:ea typeface="標楷體" pitchFamily="65" charset="-120"/>
            </a:endParaRPr>
          </a:p>
          <a:p>
            <a:endParaRPr lang="zh-TW" altLang="en-US" sz="1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84555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CF9341D-3DF3-4AC2-B009-1B100EF94980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zh-TW" sz="1400"/>
          </a:p>
        </p:txBody>
      </p:sp>
      <p:sp>
        <p:nvSpPr>
          <p:cNvPr id="921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致用高中僑生專班薪資收入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 Income (Employment)</a:t>
            </a:r>
            <a:endParaRPr lang="zh-TW" altLang="en-US" sz="2400" dirty="0">
              <a:ea typeface="新細明體" charset="-12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內容版面配置區 1"/>
              <p:cNvSpPr>
                <a:spLocks noGrp="1"/>
              </p:cNvSpPr>
              <p:nvPr>
                <p:ph idx="1"/>
              </p:nvPr>
            </p:nvSpPr>
            <p:spPr>
              <a:xfrm>
                <a:off x="543335" y="980728"/>
                <a:ext cx="8136904" cy="4961384"/>
              </a:xfrm>
            </p:spPr>
            <p:txBody>
              <a:bodyPr/>
              <a:lstStyle/>
              <a:p>
                <a:r>
                  <a:rPr lang="zh-TW" altLang="en-US" sz="2200" dirty="0">
                    <a:latin typeface="標楷體" pitchFamily="65" charset="-120"/>
                    <a:ea typeface="標楷體" pitchFamily="65" charset="-120"/>
                  </a:rPr>
                  <a:t>薪資年收入：</a:t>
                </a:r>
                <a:r>
                  <a:rPr lang="en-US" altLang="zh-TW" sz="2200" dirty="0">
                    <a:latin typeface="標楷體" pitchFamily="65" charset="-120"/>
                    <a:ea typeface="標楷體" pitchFamily="65" charset="-120"/>
                  </a:rPr>
                  <a:t>(1US</a:t>
                </a:r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/>
                        <a:ea typeface="標楷體" pitchFamily="65" charset="-120"/>
                      </a:rPr>
                      <m:t>≒</m:t>
                    </m:r>
                  </m:oMath>
                </a14:m>
                <a:r>
                  <a:rPr lang="en-US" altLang="zh-TW" sz="2200" dirty="0">
                    <a:latin typeface="標楷體" pitchFamily="65" charset="-120"/>
                    <a:ea typeface="標楷體" pitchFamily="65" charset="-120"/>
                  </a:rPr>
                  <a:t>31NT)</a:t>
                </a:r>
              </a:p>
              <a:p>
                <a:r>
                  <a:rPr lang="en-US" altLang="zh-TW" sz="2200" dirty="0"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Annual Income(1US</a:t>
                </a:r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/>
                        <a:ea typeface="標楷體" pitchFamily="65" charset="-120"/>
                      </a:rPr>
                      <m:t>≒</m:t>
                    </m:r>
                  </m:oMath>
                </a14:m>
                <a:r>
                  <a:rPr lang="en-US" altLang="zh-TW" sz="2200" dirty="0"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31NT)</a:t>
                </a:r>
                <a:endParaRPr lang="en-US" altLang="zh-TW" sz="2200" dirty="0">
                  <a:latin typeface="標楷體" pitchFamily="65" charset="-120"/>
                  <a:ea typeface="標楷體" pitchFamily="65" charset="-120"/>
                </a:endParaRPr>
              </a:p>
              <a:p>
                <a:pPr marL="0" indent="0">
                  <a:buNone/>
                </a:pPr>
                <a:r>
                  <a:rPr lang="zh-TW" altLang="en-US" sz="2200" dirty="0">
                    <a:latin typeface="標楷體" pitchFamily="65" charset="-120"/>
                    <a:ea typeface="標楷體" pitchFamily="65" charset="-120"/>
                  </a:rPr>
                  <a:t>  </a:t>
                </a:r>
                <a:r>
                  <a:rPr lang="en-US" altLang="zh-TW" sz="2200" dirty="0">
                    <a:latin typeface="標楷體" pitchFamily="65" charset="-120"/>
                    <a:ea typeface="標楷體" pitchFamily="65" charset="-120"/>
                  </a:rPr>
                  <a:t>1.</a:t>
                </a:r>
                <a:r>
                  <a:rPr lang="zh-TW" altLang="zh-TW" sz="22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實習</a:t>
                </a:r>
                <a:r>
                  <a:rPr lang="zh-TW" altLang="en-US" sz="22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工作</a:t>
                </a:r>
                <a:r>
                  <a:rPr lang="zh-TW" altLang="zh-TW" sz="22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收入</a:t>
                </a:r>
                <a:r>
                  <a:rPr lang="zh-TW" altLang="zh-TW" sz="2200" dirty="0">
                    <a:latin typeface="標楷體" pitchFamily="65" charset="-120"/>
                    <a:ea typeface="標楷體" pitchFamily="65" charset="-120"/>
                  </a:rPr>
                  <a:t>每月</a:t>
                </a:r>
                <a:r>
                  <a:rPr lang="en-US" altLang="zh-TW" sz="2200" dirty="0" smtClean="0">
                    <a:latin typeface="標楷體" pitchFamily="65" charset="-120"/>
                    <a:ea typeface="標楷體" pitchFamily="65" charset="-120"/>
                  </a:rPr>
                  <a:t>28,590</a:t>
                </a:r>
                <a:r>
                  <a:rPr lang="zh-TW" altLang="zh-TW" sz="2200" dirty="0">
                    <a:latin typeface="標楷體" pitchFamily="65" charset="-120"/>
                    <a:ea typeface="標楷體" pitchFamily="65" charset="-120"/>
                  </a:rPr>
                  <a:t>元</a:t>
                </a:r>
                <a14:m>
                  <m:oMath xmlns:m="http://schemas.openxmlformats.org/officeDocument/2006/math">
                    <m:r>
                      <a:rPr lang="en-US" altLang="zh-TW" sz="2200" i="1" smtClean="0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en-US" altLang="zh-TW" sz="2200" dirty="0">
                    <a:latin typeface="標楷體" pitchFamily="65" charset="-120"/>
                    <a:ea typeface="標楷體" pitchFamily="65" charset="-120"/>
                  </a:rPr>
                  <a:t>6</a:t>
                </a:r>
                <a:r>
                  <a:rPr lang="zh-TW" altLang="zh-TW" sz="2200" dirty="0">
                    <a:latin typeface="標楷體" pitchFamily="65" charset="-120"/>
                    <a:ea typeface="標楷體" pitchFamily="65" charset="-120"/>
                  </a:rPr>
                  <a:t>個月</a:t>
                </a:r>
                <a:r>
                  <a:rPr lang="zh-TW" altLang="en-US" sz="2200" dirty="0">
                    <a:latin typeface="標楷體" pitchFamily="65" charset="-120"/>
                    <a:ea typeface="標楷體" pitchFamily="65" charset="-120"/>
                  </a:rPr>
                  <a:t>，總計</a:t>
                </a:r>
                <a:endParaRPr lang="en-US" altLang="zh-TW" sz="2200" dirty="0">
                  <a:latin typeface="標楷體" pitchFamily="65" charset="-120"/>
                  <a:ea typeface="標楷體" pitchFamily="65" charset="-120"/>
                </a:endParaRPr>
              </a:p>
              <a:p>
                <a:pPr marL="0" indent="0">
                  <a:buNone/>
                </a:pPr>
                <a:r>
                  <a:rPr lang="zh-TW" altLang="en-US" sz="2200" dirty="0">
                    <a:latin typeface="標楷體" pitchFamily="65" charset="-120"/>
                    <a:ea typeface="標楷體" pitchFamily="65" charset="-120"/>
                  </a:rPr>
                  <a:t>    </a:t>
                </a:r>
                <a:r>
                  <a:rPr lang="en-US" altLang="zh-TW" sz="2200" dirty="0" smtClean="0">
                    <a:latin typeface="標楷體" pitchFamily="65" charset="-120"/>
                    <a:ea typeface="標楷體" pitchFamily="65" charset="-120"/>
                  </a:rPr>
                  <a:t>171,540</a:t>
                </a:r>
                <a:r>
                  <a:rPr lang="zh-TW" altLang="zh-TW" sz="2200" dirty="0">
                    <a:latin typeface="標楷體" pitchFamily="65" charset="-120"/>
                    <a:ea typeface="標楷體" pitchFamily="65" charset="-120"/>
                  </a:rPr>
                  <a:t>元</a:t>
                </a:r>
                <a:r>
                  <a:rPr lang="en-US" altLang="zh-TW" sz="2200" dirty="0">
                    <a:latin typeface="標楷體" pitchFamily="65" charset="-120"/>
                    <a:ea typeface="標楷體" pitchFamily="65" charset="-120"/>
                  </a:rPr>
                  <a:t>(</a:t>
                </a:r>
                <a:r>
                  <a:rPr lang="en-US" altLang="zh-TW" sz="2200" dirty="0" smtClean="0">
                    <a:latin typeface="標楷體" pitchFamily="65" charset="-120"/>
                    <a:ea typeface="標楷體" pitchFamily="65" charset="-120"/>
                  </a:rPr>
                  <a:t>US$5,534)</a:t>
                </a:r>
                <a:r>
                  <a:rPr lang="zh-TW" altLang="en-US" sz="2200" dirty="0">
                    <a:latin typeface="標楷體" pitchFamily="65" charset="-120"/>
                    <a:ea typeface="標楷體" pitchFamily="65" charset="-120"/>
                  </a:rPr>
                  <a:t>。</a:t>
                </a:r>
                <a:endParaRPr lang="en-US" altLang="zh-TW" sz="2200" dirty="0">
                  <a:latin typeface="標楷體" pitchFamily="65" charset="-120"/>
                  <a:ea typeface="標楷體" pitchFamily="65" charset="-120"/>
                </a:endParaRPr>
              </a:p>
              <a:p>
                <a:pPr marL="0" indent="0">
                  <a:buNone/>
                </a:pPr>
                <a:r>
                  <a:rPr lang="zh-TW" altLang="en-US" sz="22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   </a:t>
                </a:r>
                <a:r>
                  <a:rPr lang="en-US" altLang="zh-TW" sz="22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Internship income </a:t>
                </a:r>
                <a:r>
                  <a:rPr lang="en-US" altLang="zh-TW" sz="2200" dirty="0">
                    <a:latin typeface="Times New Roman" pitchFamily="18" charset="0"/>
                    <a:cs typeface="Times New Roman" pitchFamily="18" charset="0"/>
                  </a:rPr>
                  <a:t>of </a:t>
                </a:r>
                <a:r>
                  <a:rPr lang="en-US" altLang="zh-TW" sz="2200" dirty="0" smtClean="0">
                    <a:latin typeface="Times New Roman" pitchFamily="18" charset="0"/>
                    <a:cs typeface="Times New Roman" pitchFamily="18" charset="0"/>
                  </a:rPr>
                  <a:t>NT$28,590 </a:t>
                </a:r>
                <a:r>
                  <a:rPr lang="en-US" altLang="zh-TW" sz="2200" dirty="0">
                    <a:latin typeface="Times New Roman" pitchFamily="18" charset="0"/>
                    <a:cs typeface="Times New Roman" pitchFamily="18" charset="0"/>
                  </a:rPr>
                  <a:t>per month for 6 months, totaling </a:t>
                </a:r>
                <a:r>
                  <a:rPr lang="en-US" altLang="zh-TW" sz="2200" dirty="0" smtClean="0">
                    <a:latin typeface="Times New Roman" pitchFamily="18" charset="0"/>
                    <a:cs typeface="Times New Roman" pitchFamily="18" charset="0"/>
                  </a:rPr>
                  <a:t>NT$171,540 </a:t>
                </a:r>
                <a:r>
                  <a:rPr lang="en-US" altLang="zh-TW" sz="2200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altLang="zh-TW" sz="2200" dirty="0" smtClean="0">
                    <a:latin typeface="Times New Roman" pitchFamily="18" charset="0"/>
                    <a:cs typeface="Times New Roman" pitchFamily="18" charset="0"/>
                  </a:rPr>
                  <a:t>US$5,534)</a:t>
                </a:r>
                <a:endParaRPr lang="zh-TW" altLang="zh-TW" sz="2200" dirty="0">
                  <a:latin typeface="標楷體" pitchFamily="65" charset="-120"/>
                  <a:ea typeface="標楷體" pitchFamily="65" charset="-120"/>
                </a:endParaRPr>
              </a:p>
              <a:p>
                <a:pPr marL="0" indent="0">
                  <a:buNone/>
                </a:pPr>
                <a:r>
                  <a:rPr lang="zh-TW" altLang="en-US" sz="2200" dirty="0">
                    <a:latin typeface="標楷體" pitchFamily="65" charset="-120"/>
                    <a:ea typeface="標楷體" pitchFamily="65" charset="-120"/>
                  </a:rPr>
                  <a:t>  </a:t>
                </a:r>
                <a:r>
                  <a:rPr lang="en-US" altLang="zh-TW" sz="2200" dirty="0">
                    <a:latin typeface="標楷體" pitchFamily="65" charset="-120"/>
                    <a:ea typeface="標楷體" pitchFamily="65" charset="-120"/>
                  </a:rPr>
                  <a:t>2.</a:t>
                </a:r>
                <a:r>
                  <a:rPr lang="zh-TW" altLang="zh-TW" sz="22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在校工讀</a:t>
                </a:r>
                <a:r>
                  <a:rPr lang="zh-TW" altLang="zh-TW" sz="2200" dirty="0">
                    <a:latin typeface="標楷體" pitchFamily="65" charset="-120"/>
                    <a:ea typeface="標楷體" pitchFamily="65" charset="-120"/>
                  </a:rPr>
                  <a:t>每學年</a:t>
                </a:r>
                <a:r>
                  <a:rPr lang="zh-TW" altLang="zh-TW" sz="2200" dirty="0" smtClean="0">
                    <a:latin typeface="標楷體" pitchFamily="65" charset="-120"/>
                    <a:ea typeface="標楷體" pitchFamily="65" charset="-120"/>
                  </a:rPr>
                  <a:t>總計</a:t>
                </a:r>
                <a:r>
                  <a:rPr lang="en-US" altLang="zh-TW" sz="2200" dirty="0" smtClean="0">
                    <a:latin typeface="標楷體" pitchFamily="65" charset="-120"/>
                    <a:ea typeface="標楷體" pitchFamily="65" charset="-120"/>
                  </a:rPr>
                  <a:t>91</a:t>
                </a:r>
                <a:r>
                  <a:rPr lang="en-US" altLang="zh-TW" sz="2200" dirty="0" smtClean="0">
                    <a:latin typeface="標楷體" pitchFamily="65" charset="-120"/>
                    <a:ea typeface="標楷體" pitchFamily="65" charset="-120"/>
                  </a:rPr>
                  <a:t>,200</a:t>
                </a:r>
                <a:r>
                  <a:rPr lang="zh-TW" altLang="zh-TW" sz="2200" dirty="0">
                    <a:latin typeface="標楷體" pitchFamily="65" charset="-120"/>
                    <a:ea typeface="標楷體" pitchFamily="65" charset="-120"/>
                  </a:rPr>
                  <a:t>元</a:t>
                </a:r>
                <a:r>
                  <a:rPr lang="en-US" altLang="zh-TW" sz="2200" dirty="0">
                    <a:latin typeface="標楷體" pitchFamily="65" charset="-120"/>
                    <a:ea typeface="標楷體" pitchFamily="65" charset="-120"/>
                  </a:rPr>
                  <a:t>(</a:t>
                </a:r>
                <a:r>
                  <a:rPr lang="en-US" altLang="zh-TW" sz="2200" dirty="0" smtClean="0">
                    <a:latin typeface="標楷體" pitchFamily="65" charset="-120"/>
                    <a:ea typeface="標楷體" pitchFamily="65" charset="-120"/>
                  </a:rPr>
                  <a:t>US$2,942)</a:t>
                </a:r>
                <a:endParaRPr lang="en-US" altLang="zh-TW" sz="2200" dirty="0">
                  <a:latin typeface="標楷體" pitchFamily="65" charset="-120"/>
                  <a:ea typeface="標楷體" pitchFamily="65" charset="-120"/>
                </a:endParaRPr>
              </a:p>
              <a:p>
                <a:pPr marL="0" indent="0">
                  <a:buNone/>
                </a:pPr>
                <a:r>
                  <a:rPr lang="zh-TW" altLang="en-US" sz="2200" dirty="0">
                    <a:latin typeface="標楷體" pitchFamily="65" charset="-120"/>
                    <a:ea typeface="標楷體" pitchFamily="65" charset="-120"/>
                  </a:rPr>
                  <a:t>    </a:t>
                </a:r>
                <a:r>
                  <a:rPr lang="en-US" altLang="zh-TW" sz="2200" dirty="0">
                    <a:latin typeface="標楷體" pitchFamily="65" charset="-120"/>
                    <a:ea typeface="標楷體" pitchFamily="65" charset="-120"/>
                  </a:rPr>
                  <a:t>(</a:t>
                </a:r>
                <a:r>
                  <a:rPr lang="zh-TW" altLang="zh-TW" sz="2200" dirty="0">
                    <a:latin typeface="標楷體" pitchFamily="65" charset="-120"/>
                    <a:ea typeface="標楷體" pitchFamily="65" charset="-120"/>
                  </a:rPr>
                  <a:t>時薪</a:t>
                </a:r>
                <a:r>
                  <a:rPr lang="en-US" altLang="zh-TW" sz="2200" dirty="0" smtClean="0">
                    <a:latin typeface="標楷體" pitchFamily="65" charset="-120"/>
                    <a:ea typeface="標楷體" pitchFamily="65" charset="-120"/>
                  </a:rPr>
                  <a:t>190</a:t>
                </a:r>
                <a:r>
                  <a:rPr lang="zh-TW" altLang="zh-TW" sz="2200" dirty="0" smtClean="0">
                    <a:latin typeface="標楷體" pitchFamily="65" charset="-120"/>
                    <a:ea typeface="標楷體" pitchFamily="65" charset="-120"/>
                  </a:rPr>
                  <a:t>元</a:t>
                </a:r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zh-TW" altLang="zh-TW" sz="2200" dirty="0">
                    <a:latin typeface="標楷體" pitchFamily="65" charset="-120"/>
                    <a:ea typeface="標楷體" pitchFamily="65" charset="-120"/>
                  </a:rPr>
                  <a:t>每</a:t>
                </a:r>
                <a:r>
                  <a:rPr lang="zh-TW" altLang="en-US" sz="2200" dirty="0">
                    <a:latin typeface="標楷體" pitchFamily="65" charset="-120"/>
                    <a:ea typeface="標楷體" pitchFamily="65" charset="-120"/>
                  </a:rPr>
                  <a:t>週</a:t>
                </a:r>
                <a:r>
                  <a:rPr lang="en-US" altLang="zh-TW" sz="2200" dirty="0">
                    <a:latin typeface="標楷體" pitchFamily="65" charset="-120"/>
                    <a:ea typeface="標楷體" pitchFamily="65" charset="-120"/>
                  </a:rPr>
                  <a:t>20</a:t>
                </a:r>
                <a:r>
                  <a:rPr lang="zh-TW" altLang="zh-TW" sz="2200" dirty="0">
                    <a:latin typeface="標楷體" pitchFamily="65" charset="-120"/>
                    <a:ea typeface="標楷體" pitchFamily="65" charset="-120"/>
                  </a:rPr>
                  <a:t>小時</a:t>
                </a:r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/>
                        <a:ea typeface="Cambria Math"/>
                      </a:rPr>
                      <m:t>× </m:t>
                    </m:r>
                  </m:oMath>
                </a14:m>
                <a:r>
                  <a:rPr lang="en-US" altLang="zh-TW" sz="2200" dirty="0">
                    <a:latin typeface="標楷體" pitchFamily="65" charset="-120"/>
                    <a:ea typeface="標楷體" pitchFamily="65" charset="-120"/>
                  </a:rPr>
                  <a:t>24</a:t>
                </a:r>
                <a:r>
                  <a:rPr lang="zh-TW" altLang="zh-TW" sz="2200" dirty="0">
                    <a:latin typeface="標楷體" pitchFamily="65" charset="-120"/>
                    <a:ea typeface="標楷體" pitchFamily="65" charset="-120"/>
                  </a:rPr>
                  <a:t>週</a:t>
                </a:r>
                <a:r>
                  <a:rPr lang="en-US" altLang="zh-TW" sz="2200" dirty="0">
                    <a:latin typeface="標楷體" pitchFamily="65" charset="-120"/>
                    <a:ea typeface="標楷體" pitchFamily="65" charset="-120"/>
                  </a:rPr>
                  <a:t>)</a:t>
                </a:r>
                <a:r>
                  <a:rPr lang="zh-TW" altLang="en-US" sz="2200" dirty="0">
                    <a:latin typeface="標楷體" pitchFamily="65" charset="-120"/>
                    <a:ea typeface="標楷體" pitchFamily="65" charset="-120"/>
                  </a:rPr>
                  <a:t>。</a:t>
                </a:r>
                <a:r>
                  <a:rPr lang="en-US" altLang="zh-TW" sz="2200" dirty="0">
                    <a:latin typeface="標楷體" pitchFamily="65" charset="-120"/>
                    <a:ea typeface="標楷體" pitchFamily="65" charset="-120"/>
                  </a:rPr>
                  <a:t> </a:t>
                </a:r>
                <a:endParaRPr lang="zh-TW" altLang="zh-TW" sz="2200" dirty="0">
                  <a:latin typeface="標楷體" pitchFamily="65" charset="-120"/>
                  <a:ea typeface="標楷體" pitchFamily="65" charset="-120"/>
                </a:endParaRPr>
              </a:p>
              <a:p>
                <a:pPr marL="0" indent="0">
                  <a:buNone/>
                </a:pPr>
                <a:r>
                  <a:rPr lang="en-US" altLang="zh-TW" sz="3000" dirty="0">
                    <a:latin typeface="標楷體" pitchFamily="65" charset="-120"/>
                    <a:ea typeface="標楷體" pitchFamily="65" charset="-120"/>
                  </a:rPr>
                  <a:t> </a:t>
                </a:r>
                <a:r>
                  <a:rPr lang="en-US" altLang="zh-TW" sz="22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On-campus part-time job income </a:t>
                </a:r>
                <a:r>
                  <a:rPr lang="en-US" altLang="zh-TW" sz="2200" dirty="0">
                    <a:latin typeface="Times New Roman" pitchFamily="18" charset="0"/>
                    <a:cs typeface="Times New Roman" pitchFamily="18" charset="0"/>
                  </a:rPr>
                  <a:t>totaling </a:t>
                </a:r>
                <a:r>
                  <a:rPr lang="en-US" altLang="zh-TW" sz="2200" dirty="0" smtClean="0">
                    <a:latin typeface="Times New Roman" pitchFamily="18" charset="0"/>
                    <a:cs typeface="Times New Roman" pitchFamily="18" charset="0"/>
                  </a:rPr>
                  <a:t>NT$91,200 </a:t>
                </a:r>
                <a:r>
                  <a:rPr lang="en-US" altLang="zh-TW" sz="2200" dirty="0">
                    <a:latin typeface="Times New Roman" pitchFamily="18" charset="0"/>
                    <a:cs typeface="Times New Roman" pitchFamily="18" charset="0"/>
                  </a:rPr>
                  <a:t>per academic year (</a:t>
                </a:r>
                <a:r>
                  <a:rPr lang="en-US" altLang="zh-TW" sz="2200" dirty="0" smtClean="0">
                    <a:latin typeface="Times New Roman" pitchFamily="18" charset="0"/>
                    <a:cs typeface="Times New Roman" pitchFamily="18" charset="0"/>
                  </a:rPr>
                  <a:t>US$2,942) </a:t>
                </a:r>
                <a:r>
                  <a:rPr lang="en-US" altLang="zh-TW" sz="2200" dirty="0">
                    <a:latin typeface="Times New Roman" pitchFamily="18" charset="0"/>
                    <a:cs typeface="Times New Roman" pitchFamily="18" charset="0"/>
                  </a:rPr>
                  <a:t>(Hourly wage of </a:t>
                </a:r>
                <a:r>
                  <a:rPr lang="en-US" altLang="zh-TW" sz="2200" dirty="0" smtClean="0">
                    <a:latin typeface="Times New Roman" pitchFamily="18" charset="0"/>
                    <a:cs typeface="Times New Roman" pitchFamily="18" charset="0"/>
                  </a:rPr>
                  <a:t>NT$190 </a:t>
                </a:r>
                <a:r>
                  <a:rPr lang="en-US" altLang="zh-TW" sz="2200" dirty="0">
                    <a:latin typeface="Times New Roman" pitchFamily="18" charset="0"/>
                    <a:cs typeface="Times New Roman" pitchFamily="18" charset="0"/>
                  </a:rPr>
                  <a:t>x 20 hours per week x 24 weeks)</a:t>
                </a:r>
                <a:endParaRPr lang="zh-TW" altLang="zh-TW" sz="2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:endParaRPr lang="zh-TW" altLang="zh-TW" sz="3000" dirty="0">
                  <a:latin typeface="標楷體" pitchFamily="65" charset="-120"/>
                  <a:ea typeface="標楷體" pitchFamily="65" charset="-120"/>
                </a:endParaRPr>
              </a:p>
              <a:p>
                <a:pPr marL="0" indent="0">
                  <a:buNone/>
                </a:pPr>
                <a:r>
                  <a:rPr lang="zh-TW" altLang="en-US" sz="2400" dirty="0">
                    <a:latin typeface="標楷體" pitchFamily="65" charset="-120"/>
                    <a:ea typeface="標楷體" pitchFamily="65" charset="-120"/>
                  </a:rPr>
                  <a:t>   </a:t>
                </a:r>
                <a:endParaRPr lang="en-US" altLang="zh-TW" dirty="0"/>
              </a:p>
              <a:p>
                <a:pPr marL="0" indent="0">
                  <a:buNone/>
                </a:pPr>
                <a:endParaRPr lang="zh-TW" altLang="en-US" dirty="0"/>
              </a:p>
            </p:txBody>
          </p:sp>
        </mc:Choice>
        <mc:Fallback>
          <p:sp>
            <p:nvSpPr>
              <p:cNvPr id="2" name="內容版面配置區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3335" y="980728"/>
                <a:ext cx="8136904" cy="4961384"/>
              </a:xfrm>
              <a:blipFill rotWithShape="1">
                <a:blip r:embed="rId2"/>
                <a:stretch>
                  <a:fillRect l="-899" t="-737" r="-22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圖片 5" descr="G:\我的雲端硬碟\02_秘書\26_辦學績效網頁\照片\辦學特色\第四頁-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34" y="5334372"/>
            <a:ext cx="2335254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 descr="G:\我的雲端硬碟\02_秘書\26_辦學績效網頁\照片\乙級證照\LINE_ALBUM_20220418技職達人採訪_230323_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334342"/>
            <a:ext cx="2232248" cy="1512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54308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CF9341D-3DF3-4AC2-B009-1B100EF94980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zh-TW" sz="1400"/>
          </a:p>
        </p:txBody>
      </p:sp>
      <p:sp>
        <p:nvSpPr>
          <p:cNvPr id="921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致用高中僑生三年存款參考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Reference for the Three-year Savings</a:t>
            </a:r>
            <a:endParaRPr lang="zh-TW" altLang="en-US" sz="2400" dirty="0">
              <a:ea typeface="新細明體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27353" y="1522502"/>
            <a:ext cx="8748464" cy="530120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▲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學期扣除獎學金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5,000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元後，需繳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17,985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元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   </a:t>
            </a:r>
            <a:br>
              <a:rPr lang="en-US" altLang="zh-TW" sz="22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  (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約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US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＄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580)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▲</a:t>
            </a: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In the first semester, after deducting the scholarship of  </a:t>
            </a:r>
            <a:br>
              <a:rPr lang="en-US" altLang="zh-TW" sz="2200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    NT$5,000, you will need to pay NT$17,985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    (approximately US$580). 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2~6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學期，每一學期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尚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需繳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19,385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元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  (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約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US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＄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625)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2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For the second to sixth semesters, you will need to pay   </a:t>
            </a:r>
            <a:br>
              <a:rPr lang="en-US" altLang="zh-TW" sz="2200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    NT$19,385 (approximately US$625) for each semester.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zh-TW" altLang="en-US" sz="2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 descr="G:\我的雲端硬碟\02_秘書\15_校務評鑑\校務發展海報照片\2.校園整體規劃\1.致用高中全景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000" y="1700808"/>
            <a:ext cx="252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 descr="G:\我的雲端硬碟\02_秘書\15_校務評鑑\校務發展海報照片\2.校園整體規劃\4.PU操場提供更多運動空間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925" y="3203875"/>
            <a:ext cx="2520000" cy="12422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8194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4E9460FB-4027-4B81-8E13-16A1BB5B2F84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zh-TW" sz="140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98963" y="376282"/>
            <a:ext cx="7010400" cy="563563"/>
          </a:xfrm>
        </p:spPr>
        <p:txBody>
          <a:bodyPr/>
          <a:lstStyle/>
          <a:p>
            <a:pPr eaLnBrk="1" hangingPunct="1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致用高中全景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Overhead View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84339" y="1180038"/>
            <a:ext cx="8229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kumimoji="0" lang="zh-TW" altLang="en-US" sz="2000" b="1" kern="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學校全景 </a:t>
            </a:r>
            <a:r>
              <a:rPr kumimoji="0" lang="en-US" altLang="zh-TW" sz="2000" b="1" kern="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2000" b="1" kern="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創校於</a:t>
            </a:r>
            <a:r>
              <a:rPr kumimoji="0" lang="en-US" altLang="zh-TW" sz="2000" b="1" kern="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1963</a:t>
            </a:r>
            <a:r>
              <a:rPr kumimoji="0" lang="zh-TW" altLang="en-US" sz="2000" b="1" kern="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年</a:t>
            </a:r>
            <a:r>
              <a:rPr kumimoji="0" lang="en-US" altLang="zh-TW" sz="2000" b="1" kern="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  <a:defRPr/>
            </a:pPr>
            <a:r>
              <a:rPr kumimoji="0" lang="en-US" altLang="zh-TW" sz="2000" b="1" kern="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Overhead View (</a:t>
            </a:r>
            <a:r>
              <a:rPr kumimoji="0" lang="en-US" altLang="zh-TW" sz="2000" b="1" kern="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Since 1963)</a:t>
            </a:r>
            <a:r>
              <a:rPr kumimoji="0" lang="en-US" altLang="zh-TW" sz="2000" b="1" kern="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kumimoji="0" lang="en-US" altLang="zh-TW" sz="2000" b="1" kern="0" dirty="0">
                <a:latin typeface="微軟正黑體" pitchFamily="34" charset="-120"/>
                <a:ea typeface="微軟正黑體" pitchFamily="34" charset="-120"/>
              </a:rPr>
            </a:br>
            <a:endParaRPr lang="zh-TW" altLang="zh-TW" sz="2000" dirty="0"/>
          </a:p>
          <a:p>
            <a:pPr lvl="1">
              <a:defRPr/>
            </a:pPr>
            <a:endParaRPr kumimoji="0" lang="en-US" altLang="zh-TW" kern="0" dirty="0">
              <a:ea typeface="王漢宗特明體一標準" pitchFamily="18" charset="-120"/>
            </a:endParaRPr>
          </a:p>
        </p:txBody>
      </p:sp>
      <p:pic>
        <p:nvPicPr>
          <p:cNvPr id="1026" name="Picture 2" descr="C:\Users\user\Downloads\IMG_52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63" y="1930825"/>
            <a:ext cx="7600352" cy="426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52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010400" cy="563563"/>
          </a:xfrm>
        </p:spPr>
        <p:txBody>
          <a:bodyPr/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致用高中僑生三年存款參考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Reference for the Three-year Savings</a:t>
            </a:r>
            <a:endParaRPr lang="zh-TW" altLang="en-US" sz="2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8312" y="1196975"/>
            <a:ext cx="8675687" cy="5661025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▲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薪資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年收入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(1US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≒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31NT)</a:t>
            </a:r>
          </a:p>
          <a:p>
            <a:pPr marL="0" indent="0">
              <a:buNone/>
            </a:pPr>
            <a:r>
              <a:rPr lang="zh-TW" altLang="en-US" sz="2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▲</a:t>
            </a: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Annual Income (1 US≒31 NT)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A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：實習工作薪資每月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28,590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元×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6=171,540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元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(US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＄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5,534)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A: Internship monthly salary: </a:t>
            </a:r>
          </a:p>
          <a:p>
            <a:pPr marL="0" indent="0">
              <a:buNone/>
            </a:pP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zh-TW" altLang="en-US" sz="2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TW" sz="2200" dirty="0" smtClean="0">
                <a:latin typeface="Times New Roman" pitchFamily="18" charset="0"/>
                <a:cs typeface="Times New Roman" pitchFamily="18" charset="0"/>
              </a:rPr>
              <a:t>NT$28,590 </a:t>
            </a: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× 6 months = </a:t>
            </a:r>
            <a:r>
              <a:rPr lang="en-US" altLang="zh-TW" sz="2200" dirty="0" smtClean="0">
                <a:latin typeface="Times New Roman" pitchFamily="18" charset="0"/>
                <a:cs typeface="Times New Roman" pitchFamily="18" charset="0"/>
              </a:rPr>
              <a:t>NT$171,540</a:t>
            </a:r>
            <a:endParaRPr lang="en-US" altLang="zh-TW" sz="2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zh-TW" altLang="en-US" sz="2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en-US" altLang="zh-TW" sz="2200" dirty="0" smtClean="0">
                <a:latin typeface="Times New Roman" pitchFamily="18" charset="0"/>
                <a:cs typeface="Times New Roman" pitchFamily="18" charset="0"/>
              </a:rPr>
              <a:t>US$5,534). </a:t>
            </a:r>
            <a:endParaRPr lang="en-US" altLang="zh-TW" sz="2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zh-TW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B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：在校半年工讀：時薪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190</a:t>
            </a:r>
            <a:r>
              <a:rPr lang="zh-TW" altLang="zh-TW" sz="2200" dirty="0" smtClean="0">
                <a:latin typeface="標楷體" pitchFamily="65" charset="-120"/>
                <a:ea typeface="標楷體" pitchFamily="65" charset="-120"/>
              </a:rPr>
              <a:t>元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×每週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20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小時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×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24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週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=91,200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元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(US</a:t>
            </a:r>
            <a:r>
              <a:rPr lang="zh-TW" altLang="zh-TW" sz="2200" dirty="0">
                <a:latin typeface="標楷體" pitchFamily="65" charset="-120"/>
                <a:ea typeface="標楷體" pitchFamily="65" charset="-120"/>
              </a:rPr>
              <a:t>＄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2,942)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2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B: On-campus part-time work for 6 months: </a:t>
            </a:r>
          </a:p>
          <a:p>
            <a:pPr marL="0" indent="0">
              <a:buNone/>
            </a:pP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zh-TW" altLang="en-US" sz="22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Hourly wage </a:t>
            </a:r>
            <a:r>
              <a:rPr lang="en-US" altLang="zh-TW" sz="2200" dirty="0" smtClean="0">
                <a:latin typeface="Times New Roman" pitchFamily="18" charset="0"/>
                <a:cs typeface="Times New Roman" pitchFamily="18" charset="0"/>
              </a:rPr>
              <a:t>NT$190 </a:t>
            </a: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× 20 hours per week </a:t>
            </a:r>
          </a:p>
          <a:p>
            <a:pPr marL="0" indent="0">
              <a:buNone/>
            </a:pP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zh-TW" altLang="en-US" sz="22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 × 24 weeks = </a:t>
            </a:r>
            <a:r>
              <a:rPr lang="en-US" altLang="zh-TW" sz="2200" dirty="0" smtClean="0">
                <a:latin typeface="Times New Roman" pitchFamily="18" charset="0"/>
                <a:cs typeface="Times New Roman" pitchFamily="18" charset="0"/>
              </a:rPr>
              <a:t>NT$91,200 </a:t>
            </a: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TW" sz="2200" dirty="0" smtClean="0">
                <a:latin typeface="Times New Roman" pitchFamily="18" charset="0"/>
                <a:cs typeface="Times New Roman" pitchFamily="18" charset="0"/>
              </a:rPr>
              <a:t>US$2,942).</a:t>
            </a:r>
            <a:endParaRPr lang="zh-TW" altLang="en-US" sz="2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zh-TW" altLang="en-US" sz="2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76396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致用高中僑生三年存款參考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Reference for the Three-year Savings</a:t>
            </a:r>
            <a:endParaRPr lang="zh-TW" altLang="en-US" sz="2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196752"/>
            <a:ext cx="8784976" cy="51054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 ▲ 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三年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總收入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(A+B)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×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3=788,220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元，扣除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1-6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學期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每學期約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1-2 </a:t>
            </a:r>
            <a:br>
              <a:rPr lang="en-US" altLang="zh-TW" sz="2400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萬元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繳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交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學校費用，共可存約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56-63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萬元台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幣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    (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US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＄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18,000-20,000)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Total 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income for three years (A+B) × 3 = NT$ 757,980, 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        deducting the  school 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fees paid for the 1</a:t>
            </a:r>
            <a:r>
              <a:rPr lang="en-US" altLang="zh-TW" sz="2400" baseline="30000" dirty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to sixth semesters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(approximately NT$ 10,000 to NT$ 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20,000 per 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semester).</a:t>
            </a:r>
            <a:r>
              <a:rPr lang="zh-TW" alt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endParaRPr lang="en-US" altLang="zh-TW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       You 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can save a total of 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approximately NT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$ 560,000 to </a:t>
            </a:r>
            <a:endParaRPr lang="en-US" altLang="zh-TW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dirty="0" smtClean="0">
                <a:latin typeface="Times New Roman" pitchFamily="18" charset="0"/>
                <a:cs typeface="Times New Roman" pitchFamily="18" charset="0"/>
              </a:rPr>
              <a:t>       NT</a:t>
            </a: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$ 630,000  (US$18,000-20,000).</a:t>
            </a:r>
            <a:endParaRPr lang="zh-TW" alt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zh-TW" altLang="zh-TW" sz="24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zh-TW" altLang="en-US" sz="2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0438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CF9341D-3DF3-4AC2-B009-1B100EF94980}" type="slidenum">
              <a:rPr lang="en-US" altLang="zh-TW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zh-TW" sz="1400"/>
          </a:p>
        </p:txBody>
      </p:sp>
      <p:sp>
        <p:nvSpPr>
          <p:cNvPr id="921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結語：致用培育僑生、照顧僑生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dirty="0">
                <a:latin typeface="Times New Roman" pitchFamily="18" charset="0"/>
                <a:cs typeface="Times New Roman" pitchFamily="18" charset="0"/>
              </a:rPr>
              <a:t>Cultivate and Care for Overseas Chinese Students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83568" y="1484784"/>
            <a:ext cx="7992888" cy="474536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尊重各國文化差異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zh-TW" sz="2200" dirty="0" smtClean="0">
                <a:latin typeface="Times New Roman" pitchFamily="18" charset="0"/>
                <a:cs typeface="Times New Roman" pitchFamily="18" charset="0"/>
              </a:rPr>
              <a:t>     Respect </a:t>
            </a: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cultural differences from different countries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以愛心耐心協助輔導僑生每位教職員認養僑生，關心照顧協助僑生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zh-TW" sz="2200" dirty="0" smtClean="0">
                <a:latin typeface="Times New Roman" pitchFamily="18" charset="0"/>
                <a:cs typeface="Times New Roman" pitchFamily="18" charset="0"/>
              </a:rPr>
              <a:t>     Provide </a:t>
            </a: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guidance and assistance to overseas Chinese students </a:t>
            </a:r>
            <a:r>
              <a:rPr lang="en-US" altLang="zh-TW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zh-TW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zh-TW" sz="2200" dirty="0" smtClean="0">
                <a:latin typeface="Times New Roman" pitchFamily="18" charset="0"/>
                <a:cs typeface="Times New Roman" pitchFamily="18" charset="0"/>
              </a:rPr>
              <a:t>     with </a:t>
            </a: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love and patience: Each staff member adopts overseas </a:t>
            </a:r>
            <a:r>
              <a:rPr lang="en-US" altLang="zh-TW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zh-TW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zh-TW" sz="2200" dirty="0" smtClean="0">
                <a:latin typeface="Times New Roman" pitchFamily="18" charset="0"/>
                <a:cs typeface="Times New Roman" pitchFamily="18" charset="0"/>
              </a:rPr>
              <a:t>     Chinese </a:t>
            </a: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students,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     cares for them, and assists them.</a:t>
            </a:r>
          </a:p>
          <a:p>
            <a:pPr>
              <a:spcBef>
                <a:spcPts val="1200"/>
              </a:spcBef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對待僑生視如己出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zh-TW" sz="2200" dirty="0" smtClean="0">
                <a:latin typeface="Times New Roman" pitchFamily="18" charset="0"/>
                <a:cs typeface="Times New Roman" pitchFamily="18" charset="0"/>
              </a:rPr>
              <a:t>     Treat </a:t>
            </a:r>
            <a:r>
              <a:rPr lang="en-US" altLang="zh-TW" sz="2200" dirty="0">
                <a:latin typeface="Times New Roman" pitchFamily="18" charset="0"/>
                <a:cs typeface="Times New Roman" pitchFamily="18" charset="0"/>
              </a:rPr>
              <a:t>overseas Chinese students as if they were one's </a:t>
            </a:r>
            <a:r>
              <a:rPr lang="en-US" altLang="zh-TW" sz="2200" dirty="0" smtClean="0">
                <a:latin typeface="Times New Roman" pitchFamily="18" charset="0"/>
                <a:cs typeface="Times New Roman" pitchFamily="18" charset="0"/>
              </a:rPr>
              <a:t>own.</a:t>
            </a:r>
          </a:p>
          <a:p>
            <a:pPr marL="0" indent="0">
              <a:buNone/>
            </a:pPr>
            <a:endParaRPr lang="zh-TW" altLang="en-US" sz="2200" dirty="0">
              <a:latin typeface="標楷體" pitchFamily="65" charset="-120"/>
              <a:ea typeface="標楷體" pitchFamily="65" charset="-120"/>
            </a:endParaRPr>
          </a:p>
          <a:p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圖片 6" descr="G:\我的雲端硬碟\02_秘書\15_校務評鑑\校務發展海報照片\2.校園整體規劃\3.敬業樓敬群樓綠牆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77072"/>
            <a:ext cx="2412168" cy="1316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56827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85B3EBEE-A86F-4850-A33A-43563E645877}" type="slidenum">
              <a:rPr lang="en-US" altLang="zh-TW" sz="1400" smtClean="0">
                <a:ea typeface="新細明體" charset="-120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zh-TW" sz="1400">
              <a:ea typeface="新細明體" charset="-120"/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4724400"/>
            <a:ext cx="6400800" cy="38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000">
                <a:solidFill>
                  <a:schemeClr val="tx1"/>
                </a:solidFill>
                <a:ea typeface="新細明體" charset="-120"/>
              </a:rPr>
              <a:t>www.cycivs.tc.edu.tw</a:t>
            </a:r>
          </a:p>
        </p:txBody>
      </p:sp>
      <p:sp>
        <p:nvSpPr>
          <p:cNvPr id="2" name="矩形 1"/>
          <p:cNvSpPr/>
          <p:nvPr/>
        </p:nvSpPr>
        <p:spPr>
          <a:xfrm>
            <a:off x="1783801" y="3501008"/>
            <a:ext cx="5576398" cy="18774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400" b="1" kern="10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/>
                <a:ea typeface="Verdana"/>
                <a:cs typeface="Verdana"/>
              </a:rPr>
              <a:t>簡報完畢 敬請指導 卓越新致用</a:t>
            </a:r>
            <a:endParaRPr lang="en-US" altLang="zh-TW" sz="2400" b="1" kern="1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Verdana"/>
              <a:ea typeface="Verdana"/>
              <a:cs typeface="Verdana"/>
            </a:endParaRPr>
          </a:p>
          <a:p>
            <a:pPr algn="ctr"/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Please kindly Provide your Guidance.</a:t>
            </a:r>
          </a:p>
          <a:p>
            <a:pPr algn="ctr"/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~Striving for Excellence and Innovation~</a:t>
            </a:r>
            <a:endParaRPr lang="zh-TW" altLang="en-U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zh-TW" alt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7577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選讀致用高中的原因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reasons for choosing </a:t>
            </a:r>
            <a:r>
              <a:rPr lang="en-US" altLang="zh-TW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Chih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-Yung</a:t>
            </a: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School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511299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位於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台灣中部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台中市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氣候溫和。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Located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Taichung City, in central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Taiwan </a:t>
            </a:r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with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mild climate.</a:t>
            </a:r>
          </a:p>
          <a:p>
            <a:pPr>
              <a:spcBef>
                <a:spcPts val="1200"/>
              </a:spcBef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交通最便利，生活機能好。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The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convenient transportation and </a:t>
            </a:r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excellent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living facilities.</a:t>
            </a:r>
          </a:p>
          <a:p>
            <a:pPr>
              <a:spcBef>
                <a:spcPts val="1200"/>
              </a:spcBef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建教合作公司均為台灣績優上市公司。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Industry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partnerships are with </a:t>
            </a:r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Taiwan's </a:t>
            </a:r>
            <a:b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top -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performing publicly listed companies.</a:t>
            </a:r>
          </a:p>
          <a:p>
            <a:pPr>
              <a:spcBef>
                <a:spcPts val="1200"/>
              </a:spcBef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4556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CC79FF9B-22C6-B62C-3E2C-A8CCFD43D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選讀致用高中的原因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reasons for choosing </a:t>
            </a:r>
            <a:r>
              <a:rPr lang="en-US" altLang="zh-TW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Chih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-Yung</a:t>
            </a: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School</a:t>
            </a:r>
            <a:endParaRPr lang="zh-TW" altLang="en-US" sz="24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EB095C12-B5C3-AB26-9A51-E5B53878E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54439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返校就學時間工讀機會最多，收入穩定又安全。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Abundant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part-time job opportunities during school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breaks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stable and secure income.</a:t>
            </a:r>
          </a:p>
          <a:p>
            <a:pPr>
              <a:spcBef>
                <a:spcPts val="1200"/>
              </a:spcBef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配有中央空調，校內有學生宿舍、餐廳，安全方便，生活照顧最好。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Equipped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central air conditioning, on-campus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student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dormitories, and restaurants for the best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safety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convenience in daily life.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多項入學優惠，減輕學生負擔。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Multiple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enrollment benefits to reduce students'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financial 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burden.</a:t>
            </a:r>
          </a:p>
          <a:p>
            <a:pPr>
              <a:spcBef>
                <a:spcPts val="1200"/>
              </a:spcBef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78B00B89-47A0-3380-CC44-70073F14D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4242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致用高中僑生專班招生科別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Admission Departments</a:t>
            </a:r>
            <a:endParaRPr lang="zh-TW" altLang="en-US" sz="2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755576" y="1556792"/>
            <a:ext cx="793122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kumimoji="0" lang="zh-TW" altLang="en-US" sz="2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資訊科：</a:t>
            </a:r>
            <a:r>
              <a:rPr kumimoji="0"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招生</a:t>
            </a:r>
            <a:r>
              <a:rPr kumimoji="0" lang="en-US" altLang="zh-TW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180</a:t>
            </a:r>
            <a:r>
              <a:rPr kumimoji="0"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位</a:t>
            </a:r>
            <a:endParaRPr kumimoji="0" lang="en-US" altLang="zh-TW" sz="2000" kern="100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 marL="0" indent="0">
              <a:buNone/>
            </a:pPr>
            <a:r>
              <a:rPr kumimoji="0" lang="en-US" altLang="zh-TW" sz="2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 </a:t>
            </a:r>
            <a:r>
              <a:rPr kumimoji="0" lang="en-US" altLang="zh-TW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  </a:t>
            </a:r>
            <a:r>
              <a:rPr kumimoji="0" lang="en-US" altLang="zh-TW" sz="2000" kern="100" dirty="0" smtClean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Dept</a:t>
            </a:r>
            <a:r>
              <a:rPr kumimoji="0" lang="en-US" altLang="zh-TW" sz="2000" kern="100" dirty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. of Computer Science: </a:t>
            </a:r>
            <a:r>
              <a:rPr kumimoji="0" lang="en-US" altLang="zh-TW" sz="2000" kern="100" dirty="0" smtClean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180 </a:t>
            </a:r>
            <a:r>
              <a:rPr kumimoji="0" lang="en-US" altLang="zh-TW" sz="2000" kern="100" dirty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Students</a:t>
            </a:r>
            <a:endParaRPr kumimoji="0" lang="en-US" altLang="zh-TW" sz="2000" kern="100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r>
              <a:rPr kumimoji="0"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機械科：招生</a:t>
            </a:r>
            <a:r>
              <a:rPr kumimoji="0" lang="en-US" altLang="zh-TW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90</a:t>
            </a:r>
            <a:r>
              <a:rPr kumimoji="0"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位</a:t>
            </a:r>
            <a:endParaRPr kumimoji="0" lang="en-US" altLang="zh-TW" sz="2000" kern="100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 marL="0" indent="0">
              <a:buNone/>
            </a:pPr>
            <a:r>
              <a:rPr kumimoji="0" lang="en-US" altLang="zh-TW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   </a:t>
            </a:r>
            <a:r>
              <a:rPr kumimoji="0" lang="en-US" altLang="zh-TW" sz="2000" kern="100" dirty="0" smtClean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Dept</a:t>
            </a:r>
            <a:r>
              <a:rPr kumimoji="0" lang="en-US" altLang="zh-TW" sz="2000" kern="100" dirty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. </a:t>
            </a:r>
            <a:r>
              <a:rPr kumimoji="0" lang="en-US" altLang="zh-TW" sz="2000" kern="100" dirty="0" smtClean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of </a:t>
            </a:r>
            <a:r>
              <a:rPr kumimoji="0" lang="en-US" altLang="zh-TW" sz="2000" kern="100" dirty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Mechanical </a:t>
            </a:r>
            <a:r>
              <a:rPr kumimoji="0" lang="en-US" altLang="zh-TW" sz="2000" kern="100" dirty="0" smtClean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Engineering: 90 Students</a:t>
            </a:r>
            <a:r>
              <a:rPr kumimoji="0" lang="en-US" altLang="zh-TW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   </a:t>
            </a:r>
            <a:endParaRPr kumimoji="0" lang="en-US" altLang="zh-TW" sz="2000" kern="100" dirty="0" smtClean="0">
              <a:latin typeface="Times New Roman" pitchFamily="18" charset="0"/>
              <a:ea typeface="標楷體" panose="03000509000000000000" pitchFamily="65" charset="-120"/>
              <a:cs typeface="Times New Roman" pitchFamily="18" charset="0"/>
            </a:endParaRPr>
          </a:p>
          <a:p>
            <a:r>
              <a:rPr kumimoji="0" lang="zh-TW" altLang="en-US" sz="20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烘焙</a:t>
            </a:r>
            <a:r>
              <a:rPr kumimoji="0" lang="zh-TW" altLang="en-US" sz="2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食品科：招生</a:t>
            </a:r>
            <a:r>
              <a:rPr kumimoji="0" lang="en-US" altLang="zh-TW" sz="2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90</a:t>
            </a:r>
            <a:r>
              <a:rPr kumimoji="0" lang="zh-TW" altLang="en-US" sz="2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位</a:t>
            </a:r>
            <a:endParaRPr kumimoji="0" lang="en-US" altLang="zh-TW" sz="2000" kern="100" dirty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 marL="0" indent="0">
              <a:buNone/>
            </a:pPr>
            <a:r>
              <a:rPr kumimoji="0" lang="en-US" altLang="zh-TW" sz="2000" kern="100" dirty="0" smtClean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    Dept</a:t>
            </a:r>
            <a:r>
              <a:rPr kumimoji="0" lang="en-US" altLang="zh-TW" sz="2000" kern="100" dirty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. of Baking and Food</a:t>
            </a:r>
            <a:r>
              <a:rPr kumimoji="0" lang="en-US" altLang="zh-TW" sz="2000" kern="100" dirty="0" smtClean="0"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: 90 Students</a:t>
            </a:r>
          </a:p>
          <a:p>
            <a:pPr marL="0" indent="0">
              <a:buNone/>
            </a:pPr>
            <a:endParaRPr kumimoji="0" lang="en-US" altLang="zh-TW" sz="2000" kern="100" dirty="0">
              <a:latin typeface="Times New Roman" pitchFamily="18" charset="0"/>
              <a:ea typeface="標楷體" panose="03000509000000000000" pitchFamily="65" charset="-120"/>
              <a:cs typeface="Times New Roman" pitchFamily="18" charset="0"/>
            </a:endParaRPr>
          </a:p>
          <a:p>
            <a:endParaRPr kumimoji="0" lang="en-US" altLang="zh-TW" sz="4000" kern="100" dirty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FC6A73A8-88B0-918C-4280-95239C8E4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5157760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3" y="3861048"/>
            <a:ext cx="2952329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91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致用高中僑生專班申請資格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Eligibility for Application</a:t>
            </a:r>
            <a:endParaRPr lang="zh-TW" altLang="en-US" sz="2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  <p:sp>
        <p:nvSpPr>
          <p:cNvPr id="5" name="內容版面配置區 4"/>
          <p:cNvSpPr txBox="1">
            <a:spLocks/>
          </p:cNvSpPr>
          <p:nvPr/>
        </p:nvSpPr>
        <p:spPr bwMode="auto">
          <a:xfrm>
            <a:off x="323528" y="1556792"/>
            <a:ext cx="871296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</a:pPr>
            <a:r>
              <a:rPr kumimoji="0" lang="zh-TW" altLang="en-US" sz="2900" kern="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僑生</a:t>
            </a:r>
            <a:r>
              <a:rPr kumimoji="0" lang="zh-TW" altLang="en-US" sz="2900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Overseas </a:t>
            </a:r>
            <a:r>
              <a:rPr lang="en-US" altLang="zh-TW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Chinese students:</a:t>
            </a:r>
            <a:endParaRPr kumimoji="0" lang="en-US" altLang="zh-TW" sz="2900" kern="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Font typeface="Wingdings" pitchFamily="2" charset="2"/>
              <a:buNone/>
            </a:pPr>
            <a:r>
              <a:rPr kumimoji="0" lang="en-US" altLang="zh-TW" sz="2900" kern="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-</a:t>
            </a:r>
            <a:r>
              <a:rPr kumimoji="0" lang="zh-TW" altLang="zh-TW" sz="29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僑生由當地認證單位認證</a:t>
            </a:r>
            <a:r>
              <a:rPr kumimoji="0" lang="zh-TW" altLang="en-US" sz="29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zh-TW" sz="29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送駐外單位</a:t>
            </a:r>
            <a:r>
              <a:rPr kumimoji="0" lang="zh-TW" altLang="zh-TW" sz="290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辦理</a:t>
            </a:r>
            <a:endParaRPr kumimoji="0" lang="en-US" altLang="zh-TW" sz="2900" kern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altLang="zh-TW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certified by local accrediting authorities </a:t>
            </a:r>
            <a:r>
              <a:rPr lang="en-US" altLang="zh-TW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processed </a:t>
            </a:r>
            <a:r>
              <a:rPr lang="en-US" altLang="zh-TW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</a:t>
            </a:r>
            <a:r>
              <a:rPr lang="en-US" altLang="zh-TW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overseas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TW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Chinese </a:t>
            </a:r>
            <a:r>
              <a:rPr lang="en-US" altLang="zh-TW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missions.</a:t>
            </a:r>
            <a:endParaRPr kumimoji="0" lang="en-US" altLang="zh-TW" sz="29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Wingdings" pitchFamily="2" charset="2"/>
              <a:buNone/>
            </a:pPr>
            <a:r>
              <a:rPr kumimoji="0" lang="en-US" altLang="zh-TW" sz="29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kumimoji="0" lang="en-US" altLang="zh-TW" sz="2900" kern="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kumimoji="0" lang="zh-TW" altLang="zh-TW" sz="29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年滿</a:t>
            </a:r>
            <a:r>
              <a:rPr kumimoji="0" lang="en-US" altLang="zh-TW" sz="29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16-22</a:t>
            </a:r>
            <a:r>
              <a:rPr kumimoji="0" lang="zh-TW" altLang="zh-TW" sz="29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歲</a:t>
            </a:r>
            <a:r>
              <a:rPr kumimoji="0" lang="en-US" altLang="zh-TW" sz="29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kumimoji="0" lang="zh-TW" altLang="zh-TW" sz="29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有初中畢業學歷</a:t>
            </a:r>
            <a:endParaRPr kumimoji="0" lang="en-US" altLang="zh-TW" sz="29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altLang="zh-TW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aged between 16 and 22, with a junior high school </a:t>
            </a:r>
            <a:r>
              <a:rPr lang="en-US" altLang="zh-TW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diploma</a:t>
            </a:r>
            <a:r>
              <a:rPr lang="en-US" altLang="zh-TW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Wingdings" pitchFamily="2" charset="2"/>
              <a:buNone/>
            </a:pPr>
            <a:endParaRPr kumimoji="0" lang="zh-TW" altLang="zh-TW" sz="29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kumimoji="0" lang="zh-TW" altLang="zh-TW" sz="29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男女兼收</a:t>
            </a:r>
            <a:endParaRPr kumimoji="0" lang="en-US" altLang="zh-TW" sz="29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Open </a:t>
            </a:r>
            <a:r>
              <a:rPr lang="en-US" altLang="zh-TW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both genders.</a:t>
            </a:r>
            <a:endParaRPr lang="zh-TW" altLang="zh-TW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kumimoji="0" lang="zh-TW" altLang="en-US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287456"/>
            <a:ext cx="3876620" cy="1570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4695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致用高中僑生專班辦理模式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Operational Mode</a:t>
            </a:r>
            <a:endParaRPr lang="zh-TW" altLang="en-US" sz="2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161764" y="1052736"/>
            <a:ext cx="9234772" cy="532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kumimoji="0" lang="en-US" altLang="zh-TW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【3+4 </a:t>
            </a:r>
            <a:r>
              <a:rPr kumimoji="0" lang="zh-TW" alt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產學攜手合作僑生專班</a:t>
            </a:r>
            <a:r>
              <a:rPr kumimoji="0" lang="en-US" altLang="zh-TW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】</a:t>
            </a:r>
          </a:p>
          <a:p>
            <a:pPr marL="0" indent="0">
              <a:buNone/>
            </a:pPr>
            <a:r>
              <a:rPr kumimoji="0" lang="en-US" altLang="zh-TW" sz="3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【</a:t>
            </a:r>
            <a:r>
              <a:rPr kumimoji="0" lang="en-US" altLang="zh-TW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3+4 </a:t>
            </a:r>
            <a:r>
              <a:rPr lang="en-US" altLang="zh-TW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Industry-Academia Collaboration Overseas </a:t>
            </a: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Chinese </a:t>
            </a:r>
            <a:r>
              <a:rPr lang="en-US" altLang="zh-TW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Student Program </a:t>
            </a:r>
            <a:r>
              <a:rPr kumimoji="0" lang="en-US" altLang="zh-TW" sz="3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】</a:t>
            </a:r>
            <a:endParaRPr kumimoji="0" lang="en-US" altLang="zh-TW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kumimoji="0" lang="zh-TW" altLang="en-US" sz="2700" u="sng" kern="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學生</a:t>
            </a:r>
            <a:r>
              <a:rPr kumimoji="0" lang="zh-TW" altLang="en-US" sz="2700" u="sng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必須完成</a:t>
            </a:r>
            <a:r>
              <a:rPr kumimoji="0" lang="zh-TW" altLang="en-US" sz="2700" u="sng" kern="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三年高中學業，接續完成四年大學</a:t>
            </a:r>
            <a:r>
              <a:rPr kumimoji="0" lang="zh-TW" altLang="en-US" sz="2700" u="sng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學業。</a:t>
            </a:r>
            <a:endParaRPr kumimoji="0" lang="en-US" altLang="zh-TW" sz="2700" u="sng" kern="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TW" sz="27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</a:t>
            </a:r>
            <a:r>
              <a:rPr lang="en-US" altLang="zh-TW" sz="27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to complete a three-year vocational high </a:t>
            </a:r>
            <a:r>
              <a:rPr lang="en-US" altLang="zh-TW" sz="27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zh-TW" sz="27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TW" sz="27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school </a:t>
            </a:r>
            <a:r>
              <a:rPr lang="en-US" altLang="zh-TW" sz="27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followed by a four-year science and technological </a:t>
            </a:r>
            <a:r>
              <a:rPr lang="en-US" altLang="zh-TW" sz="27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TW" sz="27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TW" sz="27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en-US" altLang="zh-TW" sz="27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zh-TW" sz="2700" u="sng" kern="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700" u="sng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2700" u="sng" dirty="0">
                <a:latin typeface="標楷體" pitchFamily="65" charset="-120"/>
                <a:ea typeface="標楷體" pitchFamily="65" charset="-120"/>
              </a:rPr>
              <a:t>年一貫產學合作技職教育培育華裔專業人才。</a:t>
            </a:r>
            <a:endParaRPr lang="en-US" altLang="zh-TW" sz="2700" u="sng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TW" sz="27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Seven-year </a:t>
            </a:r>
            <a:r>
              <a:rPr lang="en-US" altLang="zh-TW" sz="27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Integrated Industry-Academia Collaboration </a:t>
            </a:r>
            <a:r>
              <a:rPr lang="en-US" altLang="zh-TW" sz="27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TW" sz="27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TW" sz="27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Vocational </a:t>
            </a:r>
            <a:r>
              <a:rPr lang="en-US" altLang="zh-TW" sz="27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 Cultivating Chinese Professional Talent.</a:t>
            </a:r>
            <a:endParaRPr lang="en-US" altLang="zh-TW" sz="27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TW" sz="2800" u="sng" dirty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endParaRPr kumimoji="0" lang="en-US" altLang="zh-TW" sz="2800" u="sng" kern="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541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37B06A3-18FB-5DCF-5735-0878033CF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致用高中僑生專班辦理模式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Operational Mode</a:t>
            </a:r>
            <a:endParaRPr lang="zh-TW" altLang="en-US" sz="24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CEBFC4A-D49D-DEC3-5044-65CC308FE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0" lang="zh-TW" altLang="en-US" sz="2400" kern="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高中期間採輪調式學習：</a:t>
            </a:r>
            <a:endParaRPr kumimoji="0" lang="en-US" altLang="zh-TW" sz="2400" kern="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During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vocational high school, students will follow a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rotating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schedule.</a:t>
            </a:r>
            <a:endParaRPr kumimoji="0" lang="en-US" altLang="zh-TW" sz="2400" kern="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Font typeface="Wingdings" pitchFamily="2" charset="2"/>
              <a:buNone/>
            </a:pPr>
            <a:r>
              <a:rPr kumimoji="0" lang="en-US" altLang="zh-TW" sz="2400" kern="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- </a:t>
            </a:r>
            <a:r>
              <a:rPr kumimoji="0" lang="zh-TW" altLang="zh-TW" sz="24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三個月在學校學習</a:t>
            </a:r>
            <a:endParaRPr kumimoji="0" lang="en-US" altLang="zh-TW" sz="24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Spending three months studying at school.</a:t>
            </a:r>
            <a:endParaRPr kumimoji="0" lang="zh-TW" altLang="zh-TW" sz="24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Wingdings" pitchFamily="2" charset="2"/>
              <a:buNone/>
            </a:pPr>
            <a:r>
              <a:rPr kumimoji="0" lang="en-US" altLang="zh-TW" sz="24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kumimoji="0" lang="en-US" altLang="zh-TW" sz="2400" kern="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- </a:t>
            </a:r>
            <a:r>
              <a:rPr kumimoji="0" lang="zh-TW" altLang="zh-TW" sz="24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三個月在學校合作企業實習</a:t>
            </a:r>
            <a:endParaRPr kumimoji="0" lang="en-US" altLang="zh-TW" sz="24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Spending three months interning at school-affiliated</a:t>
            </a:r>
          </a:p>
          <a:p>
            <a:pPr marL="0" indent="0">
              <a:buNone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companies</a:t>
            </a:r>
            <a:endParaRPr kumimoji="0" lang="zh-TW" altLang="zh-TW" sz="24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Wingdings" pitchFamily="2" charset="2"/>
              <a:buNone/>
            </a:pPr>
            <a:endParaRPr kumimoji="0" lang="zh-TW" altLang="zh-TW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469010C5-35AB-1B07-E2F8-958B063C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DB671-5102-44E5-809F-ECC93E2AC4B9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550DB8C4-0494-B910-C01B-59384E42A74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41304"/>
            <a:ext cx="6552728" cy="1540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348356"/>
      </p:ext>
    </p:extLst>
  </p:cSld>
  <p:clrMapOvr>
    <a:masterClrMapping/>
  </p:clrMapOvr>
</p:sld>
</file>

<file path=ppt/theme/theme1.xml><?xml version="1.0" encoding="utf-8"?>
<a:theme xmlns:a="http://schemas.openxmlformats.org/drawingml/2006/main" name="cdb2004161gl">
  <a:themeElements>
    <a:clrScheme name="Office 佈景主題 1">
      <a:dk1>
        <a:srgbClr val="0D1259"/>
      </a:dk1>
      <a:lt1>
        <a:srgbClr val="FFFFFF"/>
      </a:lt1>
      <a:dk2>
        <a:srgbClr val="0E4AA2"/>
      </a:dk2>
      <a:lt2>
        <a:srgbClr val="C0C0C0"/>
      </a:lt2>
      <a:accent1>
        <a:srgbClr val="3191D3"/>
      </a:accent1>
      <a:accent2>
        <a:srgbClr val="81CFEB"/>
      </a:accent2>
      <a:accent3>
        <a:srgbClr val="FFFFFF"/>
      </a:accent3>
      <a:accent4>
        <a:srgbClr val="090E4B"/>
      </a:accent4>
      <a:accent5>
        <a:srgbClr val="ADC7E6"/>
      </a:accent5>
      <a:accent6>
        <a:srgbClr val="74BBD5"/>
      </a:accent6>
      <a:hlink>
        <a:srgbClr val="6FB7B7"/>
      </a:hlink>
      <a:folHlink>
        <a:srgbClr val="DCCA42"/>
      </a:folHlink>
    </a:clrScheme>
    <a:fontScheme name="Office 佈景主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佈景主題 1">
        <a:dk1>
          <a:srgbClr val="0D1259"/>
        </a:dk1>
        <a:lt1>
          <a:srgbClr val="FFFFFF"/>
        </a:lt1>
        <a:dk2>
          <a:srgbClr val="0E4AA2"/>
        </a:dk2>
        <a:lt2>
          <a:srgbClr val="C0C0C0"/>
        </a:lt2>
        <a:accent1>
          <a:srgbClr val="3191D3"/>
        </a:accent1>
        <a:accent2>
          <a:srgbClr val="81CFEB"/>
        </a:accent2>
        <a:accent3>
          <a:srgbClr val="FFFFFF"/>
        </a:accent3>
        <a:accent4>
          <a:srgbClr val="090E4B"/>
        </a:accent4>
        <a:accent5>
          <a:srgbClr val="ADC7E6"/>
        </a:accent5>
        <a:accent6>
          <a:srgbClr val="74BBD5"/>
        </a:accent6>
        <a:hlink>
          <a:srgbClr val="6FB7B7"/>
        </a:hlink>
        <a:folHlink>
          <a:srgbClr val="DCCA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542F81"/>
        </a:dk1>
        <a:lt1>
          <a:srgbClr val="FFFFFF"/>
        </a:lt1>
        <a:dk2>
          <a:srgbClr val="0E4AA2"/>
        </a:dk2>
        <a:lt2>
          <a:srgbClr val="C0C0C0"/>
        </a:lt2>
        <a:accent1>
          <a:srgbClr val="2B59D9"/>
        </a:accent1>
        <a:accent2>
          <a:srgbClr val="EFA441"/>
        </a:accent2>
        <a:accent3>
          <a:srgbClr val="FFFFFF"/>
        </a:accent3>
        <a:accent4>
          <a:srgbClr val="46276D"/>
        </a:accent4>
        <a:accent5>
          <a:srgbClr val="ACB5E9"/>
        </a:accent5>
        <a:accent6>
          <a:srgbClr val="D9943A"/>
        </a:accent6>
        <a:hlink>
          <a:srgbClr val="63C398"/>
        </a:hlink>
        <a:folHlink>
          <a:srgbClr val="AAC85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0E3558"/>
        </a:dk1>
        <a:lt1>
          <a:srgbClr val="FFFFFF"/>
        </a:lt1>
        <a:dk2>
          <a:srgbClr val="006666"/>
        </a:dk2>
        <a:lt2>
          <a:srgbClr val="969696"/>
        </a:lt2>
        <a:accent1>
          <a:srgbClr val="E3BE05"/>
        </a:accent1>
        <a:accent2>
          <a:srgbClr val="4BC77A"/>
        </a:accent2>
        <a:accent3>
          <a:srgbClr val="FFFFFF"/>
        </a:accent3>
        <a:accent4>
          <a:srgbClr val="0A2C4A"/>
        </a:accent4>
        <a:accent5>
          <a:srgbClr val="EFDBAA"/>
        </a:accent5>
        <a:accent6>
          <a:srgbClr val="43B46E"/>
        </a:accent6>
        <a:hlink>
          <a:srgbClr val="CC33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db2004161gl">
  <a:themeElements>
    <a:clrScheme name="Office 佈景主題 1">
      <a:dk1>
        <a:srgbClr val="0D1259"/>
      </a:dk1>
      <a:lt1>
        <a:srgbClr val="FFFFFF"/>
      </a:lt1>
      <a:dk2>
        <a:srgbClr val="0E4AA2"/>
      </a:dk2>
      <a:lt2>
        <a:srgbClr val="C0C0C0"/>
      </a:lt2>
      <a:accent1>
        <a:srgbClr val="3191D3"/>
      </a:accent1>
      <a:accent2>
        <a:srgbClr val="81CFEB"/>
      </a:accent2>
      <a:accent3>
        <a:srgbClr val="FFFFFF"/>
      </a:accent3>
      <a:accent4>
        <a:srgbClr val="090E4B"/>
      </a:accent4>
      <a:accent5>
        <a:srgbClr val="ADC7E6"/>
      </a:accent5>
      <a:accent6>
        <a:srgbClr val="74BBD5"/>
      </a:accent6>
      <a:hlink>
        <a:srgbClr val="6FB7B7"/>
      </a:hlink>
      <a:folHlink>
        <a:srgbClr val="DCCA42"/>
      </a:folHlink>
    </a:clrScheme>
    <a:fontScheme name="Office 佈景主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佈景主題 1">
        <a:dk1>
          <a:srgbClr val="0D1259"/>
        </a:dk1>
        <a:lt1>
          <a:srgbClr val="FFFFFF"/>
        </a:lt1>
        <a:dk2>
          <a:srgbClr val="0E4AA2"/>
        </a:dk2>
        <a:lt2>
          <a:srgbClr val="C0C0C0"/>
        </a:lt2>
        <a:accent1>
          <a:srgbClr val="3191D3"/>
        </a:accent1>
        <a:accent2>
          <a:srgbClr val="81CFEB"/>
        </a:accent2>
        <a:accent3>
          <a:srgbClr val="FFFFFF"/>
        </a:accent3>
        <a:accent4>
          <a:srgbClr val="090E4B"/>
        </a:accent4>
        <a:accent5>
          <a:srgbClr val="ADC7E6"/>
        </a:accent5>
        <a:accent6>
          <a:srgbClr val="74BBD5"/>
        </a:accent6>
        <a:hlink>
          <a:srgbClr val="6FB7B7"/>
        </a:hlink>
        <a:folHlink>
          <a:srgbClr val="DCCA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542F81"/>
        </a:dk1>
        <a:lt1>
          <a:srgbClr val="FFFFFF"/>
        </a:lt1>
        <a:dk2>
          <a:srgbClr val="0E4AA2"/>
        </a:dk2>
        <a:lt2>
          <a:srgbClr val="C0C0C0"/>
        </a:lt2>
        <a:accent1>
          <a:srgbClr val="2B59D9"/>
        </a:accent1>
        <a:accent2>
          <a:srgbClr val="EFA441"/>
        </a:accent2>
        <a:accent3>
          <a:srgbClr val="FFFFFF"/>
        </a:accent3>
        <a:accent4>
          <a:srgbClr val="46276D"/>
        </a:accent4>
        <a:accent5>
          <a:srgbClr val="ACB5E9"/>
        </a:accent5>
        <a:accent6>
          <a:srgbClr val="D9943A"/>
        </a:accent6>
        <a:hlink>
          <a:srgbClr val="63C398"/>
        </a:hlink>
        <a:folHlink>
          <a:srgbClr val="AAC85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0E3558"/>
        </a:dk1>
        <a:lt1>
          <a:srgbClr val="FFFFFF"/>
        </a:lt1>
        <a:dk2>
          <a:srgbClr val="006666"/>
        </a:dk2>
        <a:lt2>
          <a:srgbClr val="969696"/>
        </a:lt2>
        <a:accent1>
          <a:srgbClr val="E3BE05"/>
        </a:accent1>
        <a:accent2>
          <a:srgbClr val="4BC77A"/>
        </a:accent2>
        <a:accent3>
          <a:srgbClr val="FFFFFF"/>
        </a:accent3>
        <a:accent4>
          <a:srgbClr val="0A2C4A"/>
        </a:accent4>
        <a:accent5>
          <a:srgbClr val="EFDBAA"/>
        </a:accent5>
        <a:accent6>
          <a:srgbClr val="43B46E"/>
        </a:accent6>
        <a:hlink>
          <a:srgbClr val="CC33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cdb2004161gl</Template>
  <TotalTime>7310</TotalTime>
  <Words>1586</Words>
  <Application>Microsoft Office PowerPoint</Application>
  <PresentationFormat>如螢幕大小 (4:3)</PresentationFormat>
  <Paragraphs>309</Paragraphs>
  <Slides>33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33</vt:i4>
      </vt:variant>
    </vt:vector>
  </HeadingPairs>
  <TitlesOfParts>
    <vt:vector size="36" baseType="lpstr">
      <vt:lpstr>cdb2004161gl</vt:lpstr>
      <vt:lpstr>自訂設計</vt:lpstr>
      <vt:lpstr>1_cdb2004161gl</vt:lpstr>
      <vt:lpstr>2025海外僑生產學攜手合作僑生專班招生 2025 Overseas Chinese Students  Industry-Academic Collaboration  Admission Brochure</vt:lpstr>
      <vt:lpstr>致用高中位置 &amp; 起源 Location &amp; Origin</vt:lpstr>
      <vt:lpstr>致用高中全景 Overhead View</vt:lpstr>
      <vt:lpstr>選讀致用高中的原因 The reasons for choosing Chih-Yung High School</vt:lpstr>
      <vt:lpstr>選讀致用高中的原因 The reasons for choosing Chih-Yung High School</vt:lpstr>
      <vt:lpstr>致用高中僑生專班招生科別 Admission Departments</vt:lpstr>
      <vt:lpstr>致用高中僑生專班申請資格 Eligibility for Application</vt:lpstr>
      <vt:lpstr>致用高中僑生專班辦理模式 Operational Mode</vt:lpstr>
      <vt:lpstr>致用高中僑生專班辦理模式 Operational Mode</vt:lpstr>
      <vt:lpstr>致用高中建教合作配合廠商 Industry-Education Collaboration Partners</vt:lpstr>
      <vt:lpstr>致用高中建教合作配合廠商 Industry-Education Collaboration Partners</vt:lpstr>
      <vt:lpstr>致用高中建教合作配合廠商 Industry-Education Collaboration Partners</vt:lpstr>
      <vt:lpstr>致用高中建教合作配合廠商 Industry-Education Collaboration Partners</vt:lpstr>
      <vt:lpstr>致用高中建教合作配合廠商 Industry-Education Collaboration Partners</vt:lpstr>
      <vt:lpstr>致用高中建教合作配合廠商 Industry-Education Collaboration Partners</vt:lpstr>
      <vt:lpstr>致用高中僑生專班招生簡章 Operational Mode</vt:lpstr>
      <vt:lpstr>致用高中僑生專班招生簡章 Operational Mode</vt:lpstr>
      <vt:lpstr>致用高中僑生專班招生簡章 Operational Mode</vt:lpstr>
      <vt:lpstr>致用高中資訊科硬體設備 Equipment of the Dept. of Computer Science</vt:lpstr>
      <vt:lpstr>致用高中烘焙食品科硬體設備 Equipment of the Dept. of Baking and Food </vt:lpstr>
      <vt:lpstr>致用高中機械科硬體設備 Equipment of the Dept. of Mechanical Engineering</vt:lpstr>
      <vt:lpstr>致用高中宿舍硬體設備 Dormitory</vt:lpstr>
      <vt:lpstr>致用高中餐廳硬體設備 Restaurants</vt:lpstr>
      <vt:lpstr>致用高中僑生專班費用 School Fees</vt:lpstr>
      <vt:lpstr>致用高中僑生專班入學優惠 Entrance Benefits</vt:lpstr>
      <vt:lpstr>致用高中僑生專班入學優惠 Entrance Benefits</vt:lpstr>
      <vt:lpstr>致用高中僑生專班入學優惠 Entrance Benefits</vt:lpstr>
      <vt:lpstr>致用高中僑生專班薪資收入 Annual Income (Employment)</vt:lpstr>
      <vt:lpstr>致用高中僑生三年存款參考 Reference for the Three-year Savings</vt:lpstr>
      <vt:lpstr>致用高中僑生三年存款參考 Reference for the Three-year Savings</vt:lpstr>
      <vt:lpstr>致用高中僑生三年存款參考 Reference for the Three-year Savings</vt:lpstr>
      <vt:lpstr>結語：致用培育僑生、照顧僑生 Cultivate and Care for Overseas Chinese Students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user;FEN</dc:creator>
  <cp:lastModifiedBy>User</cp:lastModifiedBy>
  <cp:revision>639</cp:revision>
  <cp:lastPrinted>2024-08-07T02:30:15Z</cp:lastPrinted>
  <dcterms:created xsi:type="dcterms:W3CDTF">2013-01-09T03:22:18Z</dcterms:created>
  <dcterms:modified xsi:type="dcterms:W3CDTF">2024-09-25T02:25:03Z</dcterms:modified>
</cp:coreProperties>
</file>